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1" r:id="rId4"/>
    <p:sldId id="282" r:id="rId5"/>
    <p:sldId id="280" r:id="rId6"/>
    <p:sldId id="284" r:id="rId7"/>
    <p:sldId id="285" r:id="rId8"/>
    <p:sldId id="286" r:id="rId9"/>
    <p:sldId id="287" r:id="rId10"/>
    <p:sldId id="288" r:id="rId11"/>
    <p:sldId id="283" r:id="rId12"/>
    <p:sldId id="269"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1EA7-9A78-4A49-8997-1E8AEFC466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FBB44CA-778B-4BF4-A918-EDEEC4FC1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C77683F-4AD0-4A93-A054-3D07E62BDEFE}"/>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5" name="Footer Placeholder 4">
            <a:extLst>
              <a:ext uri="{FF2B5EF4-FFF2-40B4-BE49-F238E27FC236}">
                <a16:creationId xmlns:a16="http://schemas.microsoft.com/office/drawing/2014/main" id="{8CF11835-CAF9-4BA8-89D7-8EFBA258983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2B122CC-F095-486D-B105-8F8ADC7E4B0B}"/>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1572324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360F5-5D73-42CE-9A38-AA1BE457F12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78AEE31-0E8C-4CF7-94B1-1AD148A3CB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A8A8C51-4BAD-414E-AD81-E1E562F5F9EE}"/>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5" name="Footer Placeholder 4">
            <a:extLst>
              <a:ext uri="{FF2B5EF4-FFF2-40B4-BE49-F238E27FC236}">
                <a16:creationId xmlns:a16="http://schemas.microsoft.com/office/drawing/2014/main" id="{175785BE-95A1-4959-A7EA-D7E77565FD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6A28DA5-9A08-411A-AD34-031CF77A4630}"/>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2485208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A275EB-3FB7-452A-8E0E-FB96B63671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C7E0F17-010B-47B8-90AC-18C84DFE8E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544A8B-6347-4A91-AF21-9E5B2559965C}"/>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5" name="Footer Placeholder 4">
            <a:extLst>
              <a:ext uri="{FF2B5EF4-FFF2-40B4-BE49-F238E27FC236}">
                <a16:creationId xmlns:a16="http://schemas.microsoft.com/office/drawing/2014/main" id="{1679A37E-B2E4-4F40-9A01-A4BD52B5C9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2838CCB-8DA3-4CDE-9873-1FC0FB64613D}"/>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3754919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3D50-2B82-4E9D-B3F5-ED7D945B08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CECC16A-02C7-4BEF-A0CE-9B6A85FCC7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10EF480-8E0D-4D13-9D33-4EB69ED11925}"/>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5" name="Footer Placeholder 4">
            <a:extLst>
              <a:ext uri="{FF2B5EF4-FFF2-40B4-BE49-F238E27FC236}">
                <a16:creationId xmlns:a16="http://schemas.microsoft.com/office/drawing/2014/main" id="{FDBC9C84-EB36-431E-B7D8-F08E71E65D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CA7E75-EAE4-46D1-9005-82F89961B22D}"/>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741118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5BBC-CDF8-484F-B5AB-C36D96A624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598CF05-ACC8-4BC2-A3E3-AA2C428B1D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8013B-BE0F-44AF-A2B8-01027C406FE2}"/>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5" name="Footer Placeholder 4">
            <a:extLst>
              <a:ext uri="{FF2B5EF4-FFF2-40B4-BE49-F238E27FC236}">
                <a16:creationId xmlns:a16="http://schemas.microsoft.com/office/drawing/2014/main" id="{7C9BB6B0-D32A-4413-BCE3-AB0E9D2ADD5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42C7BC-D57D-4B2D-8651-C42A5C470983}"/>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347155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A96FD-B94E-4B5C-B75A-F53545F061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7023A31-5222-42F9-B6B8-89C02EA8C5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75DC4F6-CAC6-475C-AE5F-1D915D4572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1D34E5F-3A77-42B4-A317-05EAD2EE8CC2}"/>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6" name="Footer Placeholder 5">
            <a:extLst>
              <a:ext uri="{FF2B5EF4-FFF2-40B4-BE49-F238E27FC236}">
                <a16:creationId xmlns:a16="http://schemas.microsoft.com/office/drawing/2014/main" id="{ABFBE935-82DC-4A73-97F9-82270F15B4B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845B740-AD1F-478C-B429-6C92A2543875}"/>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3589001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0CDD1-F6F2-42B5-98F8-E442F24F0E5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3DB7715-4B41-4CBD-85BE-8A1A2C6236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3471C3-80C2-42C3-8D73-069F9A9630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96AABFD-B297-4329-BAFF-F46A9DD50E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9D711-0560-42F5-A2F7-B963C42026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827E6D3-C020-4A0E-8C31-EA4CD5E0D9B7}"/>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8" name="Footer Placeholder 7">
            <a:extLst>
              <a:ext uri="{FF2B5EF4-FFF2-40B4-BE49-F238E27FC236}">
                <a16:creationId xmlns:a16="http://schemas.microsoft.com/office/drawing/2014/main" id="{DEB6EA53-7D4F-4C74-A82C-BE27A7CA4DB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1715372-4643-4ACC-9668-EEA2E444204A}"/>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163796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D520-8EFF-4D9E-9DEA-4364E37A759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DF756D-3438-42A6-9848-88860E285B53}"/>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4" name="Footer Placeholder 3">
            <a:extLst>
              <a:ext uri="{FF2B5EF4-FFF2-40B4-BE49-F238E27FC236}">
                <a16:creationId xmlns:a16="http://schemas.microsoft.com/office/drawing/2014/main" id="{F87713D8-EC39-4DBE-A83D-AAC61EFB73D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F0C1EE7-1DB6-47EC-8F4E-DD8D2DB19483}"/>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109529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CFCF09-EAC9-4EDC-A7A0-135336EFC111}"/>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3" name="Footer Placeholder 2">
            <a:extLst>
              <a:ext uri="{FF2B5EF4-FFF2-40B4-BE49-F238E27FC236}">
                <a16:creationId xmlns:a16="http://schemas.microsoft.com/office/drawing/2014/main" id="{28525333-F08B-43B4-8767-4A44C7078C5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F61A178-FD9F-4B6B-9170-9D42B5EE272F}"/>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2941860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3B64-17AB-419B-A7AD-6578C0841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2F0D300-CB7C-4A1E-AA2D-B90FE23C85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988D8EE-9D5C-4716-99FF-430B92F81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4FA58E-DFCC-4FEC-A004-47984A7DC3BB}"/>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6" name="Footer Placeholder 5">
            <a:extLst>
              <a:ext uri="{FF2B5EF4-FFF2-40B4-BE49-F238E27FC236}">
                <a16:creationId xmlns:a16="http://schemas.microsoft.com/office/drawing/2014/main" id="{71EB3A44-4800-4A73-BE8B-AEC2BFB274F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0A1985E-DADE-4317-B29D-2B8C781129DB}"/>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59252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B4D5-4F44-44B7-BF63-12F62E16E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96D172A-D1CE-4624-A911-10D2150DDF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FBB0016-8AD5-47BE-98D3-F281F8082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78E4F-75AA-4FD9-8183-8B0F6CEB828C}"/>
              </a:ext>
            </a:extLst>
          </p:cNvPr>
          <p:cNvSpPr>
            <a:spLocks noGrp="1"/>
          </p:cNvSpPr>
          <p:nvPr>
            <p:ph type="dt" sz="half" idx="10"/>
          </p:nvPr>
        </p:nvSpPr>
        <p:spPr/>
        <p:txBody>
          <a:bodyPr/>
          <a:lstStyle/>
          <a:p>
            <a:fld id="{BC2F4239-97E8-4813-8A06-8DEFC0B1123C}" type="datetimeFigureOut">
              <a:rPr lang="en-CA" smtClean="0"/>
              <a:t>2022-04-19</a:t>
            </a:fld>
            <a:endParaRPr lang="en-CA"/>
          </a:p>
        </p:txBody>
      </p:sp>
      <p:sp>
        <p:nvSpPr>
          <p:cNvPr id="6" name="Footer Placeholder 5">
            <a:extLst>
              <a:ext uri="{FF2B5EF4-FFF2-40B4-BE49-F238E27FC236}">
                <a16:creationId xmlns:a16="http://schemas.microsoft.com/office/drawing/2014/main" id="{984DF100-4AD0-496C-969E-3C9A78A5134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E002853-A458-43D9-A342-9A7110DE5025}"/>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221559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07112-863C-4A6C-8921-315F237D2E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630AA16-F5D1-4337-8456-6253B53B4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36B947B-21FB-4B90-8EC7-A7CFD81930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F4239-97E8-4813-8A06-8DEFC0B1123C}" type="datetimeFigureOut">
              <a:rPr lang="en-CA" smtClean="0"/>
              <a:t>2022-04-19</a:t>
            </a:fld>
            <a:endParaRPr lang="en-CA"/>
          </a:p>
        </p:txBody>
      </p:sp>
      <p:sp>
        <p:nvSpPr>
          <p:cNvPr id="5" name="Footer Placeholder 4">
            <a:extLst>
              <a:ext uri="{FF2B5EF4-FFF2-40B4-BE49-F238E27FC236}">
                <a16:creationId xmlns:a16="http://schemas.microsoft.com/office/drawing/2014/main" id="{2CA881F6-9FFA-43B5-ADE3-8E69DD99C1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00F5398-C352-4890-92DF-11DBB6FE05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F635B-B814-4F4D-9CB7-673E3038898A}" type="slidenum">
              <a:rPr lang="en-CA" smtClean="0"/>
              <a:t>‹#›</a:t>
            </a:fld>
            <a:endParaRPr lang="en-CA"/>
          </a:p>
        </p:txBody>
      </p:sp>
    </p:spTree>
    <p:extLst>
      <p:ext uri="{BB962C8B-B14F-4D97-AF65-F5344CB8AC3E}">
        <p14:creationId xmlns:p14="http://schemas.microsoft.com/office/powerpoint/2010/main" val="149937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FC627C-CF51-4634-8210-322F38FCFC50}"/>
              </a:ext>
            </a:extLst>
          </p:cNvPr>
          <p:cNvPicPr>
            <a:picLocks noChangeAspect="1"/>
          </p:cNvPicPr>
          <p:nvPr/>
        </p:nvPicPr>
        <p:blipFill>
          <a:blip r:embed="rId2">
            <a:alphaModFix amt="11000"/>
          </a:blip>
          <a:stretch>
            <a:fillRect/>
          </a:stretch>
        </p:blipFill>
        <p:spPr>
          <a:xfrm>
            <a:off x="2527684" y="265568"/>
            <a:ext cx="9450369" cy="6190650"/>
          </a:xfrm>
          <a:prstGeom prst="rect">
            <a:avLst/>
          </a:prstGeom>
        </p:spPr>
      </p:pic>
      <p:sp>
        <p:nvSpPr>
          <p:cNvPr id="30" name="Rectangle 2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0BD4DD2C-DDD7-4907-8F02-A738CFEDB92D}"/>
              </a:ext>
            </a:extLst>
          </p:cNvPr>
          <p:cNvSpPr>
            <a:spLocks noChangeArrowheads="1"/>
          </p:cNvSpPr>
          <p:nvPr/>
        </p:nvSpPr>
        <p:spPr bwMode="auto">
          <a:xfrm>
            <a:off x="213947" y="1633199"/>
            <a:ext cx="3524473" cy="3455387"/>
          </a:xfrm>
          <a:prstGeom prst="ellipse">
            <a:avLst/>
          </a:prstGeom>
          <a:solidFill>
            <a:srgbClr val="262626"/>
          </a:solidFill>
          <a:ln w="174625" cmpd="thinThick">
            <a:solidFill>
              <a:srgbClr val="262626"/>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2600" kern="1200" dirty="0">
                <a:solidFill>
                  <a:srgbClr val="FFFFFF"/>
                </a:solidFill>
                <a:latin typeface="+mj-lt"/>
                <a:ea typeface="+mj-ea"/>
                <a:cs typeface="+mj-cs"/>
              </a:rPr>
              <a:t>Controls Training</a:t>
            </a:r>
          </a:p>
          <a:p>
            <a:pPr algn="ctr" eaLnBrk="1" hangingPunct="1">
              <a:lnSpc>
                <a:spcPct val="90000"/>
              </a:lnSpc>
              <a:spcBef>
                <a:spcPct val="0"/>
              </a:spcBef>
              <a:spcAft>
                <a:spcPts val="600"/>
              </a:spcAft>
            </a:pPr>
            <a:r>
              <a:rPr lang="en-US" altLang="en-US" sz="2600" kern="1200" dirty="0">
                <a:solidFill>
                  <a:srgbClr val="FFFFFF"/>
                </a:solidFill>
                <a:latin typeface="+mj-lt"/>
                <a:ea typeface="+mj-ea"/>
                <a:cs typeface="+mj-cs"/>
              </a:rPr>
              <a:t>Part 2:</a:t>
            </a:r>
          </a:p>
          <a:p>
            <a:pPr algn="ctr" eaLnBrk="1" hangingPunct="1">
              <a:lnSpc>
                <a:spcPct val="90000"/>
              </a:lnSpc>
              <a:spcBef>
                <a:spcPct val="0"/>
              </a:spcBef>
              <a:spcAft>
                <a:spcPts val="600"/>
              </a:spcAft>
            </a:pPr>
            <a:r>
              <a:rPr lang="en-US" altLang="en-US" sz="2600" kern="1200" dirty="0">
                <a:solidFill>
                  <a:srgbClr val="FFFFFF"/>
                </a:solidFill>
                <a:latin typeface="+mj-lt"/>
                <a:ea typeface="+mj-ea"/>
                <a:cs typeface="+mj-cs"/>
              </a:rPr>
              <a:t> </a:t>
            </a:r>
            <a:r>
              <a:rPr lang="en-US" altLang="en-US" sz="2600" dirty="0">
                <a:solidFill>
                  <a:srgbClr val="FFFFFF"/>
                </a:solidFill>
                <a:latin typeface="+mj-lt"/>
                <a:ea typeface="+mj-ea"/>
                <a:cs typeface="+mj-cs"/>
              </a:rPr>
              <a:t>Framework Overview - PLC</a:t>
            </a:r>
            <a:endParaRPr lang="en-US" altLang="en-US" sz="2600" kern="1200" dirty="0">
              <a:solidFill>
                <a:srgbClr val="FFFFFF"/>
              </a:solidFill>
              <a:latin typeface="+mj-lt"/>
              <a:ea typeface="+mj-ea"/>
              <a:cs typeface="+mj-cs"/>
            </a:endParaRPr>
          </a:p>
        </p:txBody>
      </p:sp>
      <p:pic>
        <p:nvPicPr>
          <p:cNvPr id="23" name="Picture 22" descr="Logo&#10;&#10;Description automatically generated">
            <a:extLst>
              <a:ext uri="{FF2B5EF4-FFF2-40B4-BE49-F238E27FC236}">
                <a16:creationId xmlns:a16="http://schemas.microsoft.com/office/drawing/2014/main" id="{0F321D2C-D090-49FA-93E8-510313BA6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251" y="2269702"/>
            <a:ext cx="6781548" cy="2462893"/>
          </a:xfrm>
          <a:prstGeom prst="rect">
            <a:avLst/>
          </a:prstGeom>
        </p:spPr>
      </p:pic>
      <p:pic>
        <p:nvPicPr>
          <p:cNvPr id="7" name="Picture 2" descr="Ingin Bisnis Anda Sehat? Simak 8 Building Blocks Berikut Ini">
            <a:extLst>
              <a:ext uri="{FF2B5EF4-FFF2-40B4-BE49-F238E27FC236}">
                <a16:creationId xmlns:a16="http://schemas.microsoft.com/office/drawing/2014/main" id="{5C4C2282-71CF-434F-AE34-89EBB3BF4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289" y="132784"/>
            <a:ext cx="2124738" cy="173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80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1492426" cy="542013"/>
          </a:xfrm>
          <a:prstGeom prst="rect">
            <a:avLst/>
          </a:prstGeom>
        </p:spPr>
      </p:pic>
      <p:sp>
        <p:nvSpPr>
          <p:cNvPr id="4" name="Rectangle 1">
            <a:extLst>
              <a:ext uri="{FF2B5EF4-FFF2-40B4-BE49-F238E27FC236}">
                <a16:creationId xmlns:a16="http://schemas.microsoft.com/office/drawing/2014/main" id="{171A7AA8-9679-4DEC-912E-522C07C1CA11}"/>
              </a:ext>
            </a:extLst>
          </p:cNvPr>
          <p:cNvSpPr>
            <a:spLocks noChangeArrowheads="1"/>
          </p:cNvSpPr>
          <p:nvPr/>
        </p:nvSpPr>
        <p:spPr bwMode="auto">
          <a:xfrm>
            <a:off x="5133315" y="3503690"/>
            <a:ext cx="6017476" cy="31460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120000"/>
              </a:lnSpc>
              <a:spcAft>
                <a:spcPts val="600"/>
              </a:spcAft>
            </a:pPr>
            <a:endParaRPr lang="en-US" sz="1900" dirty="0">
              <a:latin typeface="+mn-lt"/>
            </a:endParaRPr>
          </a:p>
        </p:txBody>
      </p:sp>
      <p:sp>
        <p:nvSpPr>
          <p:cNvPr id="24" name="Rectangle 1">
            <a:extLst>
              <a:ext uri="{FF2B5EF4-FFF2-40B4-BE49-F238E27FC236}">
                <a16:creationId xmlns:a16="http://schemas.microsoft.com/office/drawing/2014/main" id="{14C2AE16-4BF6-4040-B0AB-95595459C9CE}"/>
              </a:ext>
            </a:extLst>
          </p:cNvPr>
          <p:cNvSpPr>
            <a:spLocks noChangeArrowheads="1"/>
          </p:cNvSpPr>
          <p:nvPr/>
        </p:nvSpPr>
        <p:spPr bwMode="auto">
          <a:xfrm>
            <a:off x="9698182" y="94137"/>
            <a:ext cx="2344639" cy="119895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dirty="0">
                <a:latin typeface="+mj-lt"/>
                <a:ea typeface="+mj-ea"/>
                <a:cs typeface="+mj-cs"/>
              </a:rPr>
              <a:t>I/O</a:t>
            </a:r>
          </a:p>
        </p:txBody>
      </p:sp>
      <p:pic>
        <p:nvPicPr>
          <p:cNvPr id="3" name="Picture 2">
            <a:extLst>
              <a:ext uri="{FF2B5EF4-FFF2-40B4-BE49-F238E27FC236}">
                <a16:creationId xmlns:a16="http://schemas.microsoft.com/office/drawing/2014/main" id="{92FCCB2B-730D-4767-A907-10B7B97CAFE6}"/>
              </a:ext>
            </a:extLst>
          </p:cNvPr>
          <p:cNvPicPr>
            <a:picLocks noChangeAspect="1"/>
          </p:cNvPicPr>
          <p:nvPr/>
        </p:nvPicPr>
        <p:blipFill rotWithShape="1">
          <a:blip r:embed="rId3"/>
          <a:srcRect r="29605"/>
          <a:stretch/>
        </p:blipFill>
        <p:spPr>
          <a:xfrm>
            <a:off x="4220403" y="1734814"/>
            <a:ext cx="7924092" cy="4344569"/>
          </a:xfrm>
          <a:prstGeom prst="rect">
            <a:avLst/>
          </a:prstGeom>
        </p:spPr>
      </p:pic>
      <p:pic>
        <p:nvPicPr>
          <p:cNvPr id="7" name="Picture 6">
            <a:extLst>
              <a:ext uri="{FF2B5EF4-FFF2-40B4-BE49-F238E27FC236}">
                <a16:creationId xmlns:a16="http://schemas.microsoft.com/office/drawing/2014/main" id="{D5420BFE-F4F2-4EAD-AF4A-72EA38B96350}"/>
              </a:ext>
            </a:extLst>
          </p:cNvPr>
          <p:cNvPicPr>
            <a:picLocks noChangeAspect="1"/>
          </p:cNvPicPr>
          <p:nvPr/>
        </p:nvPicPr>
        <p:blipFill>
          <a:blip r:embed="rId4"/>
          <a:stretch>
            <a:fillRect/>
          </a:stretch>
        </p:blipFill>
        <p:spPr>
          <a:xfrm>
            <a:off x="183413" y="991259"/>
            <a:ext cx="3043286" cy="5831678"/>
          </a:xfrm>
          <a:prstGeom prst="rect">
            <a:avLst/>
          </a:prstGeom>
        </p:spPr>
      </p:pic>
      <p:sp>
        <p:nvSpPr>
          <p:cNvPr id="9" name="Arrow: Left-Up 8">
            <a:extLst>
              <a:ext uri="{FF2B5EF4-FFF2-40B4-BE49-F238E27FC236}">
                <a16:creationId xmlns:a16="http://schemas.microsoft.com/office/drawing/2014/main" id="{AAB98C90-5FB7-4D73-8657-2361BB358B9E}"/>
              </a:ext>
            </a:extLst>
          </p:cNvPr>
          <p:cNvSpPr/>
          <p:nvPr/>
        </p:nvSpPr>
        <p:spPr>
          <a:xfrm rot="10800000">
            <a:off x="1082587" y="2987644"/>
            <a:ext cx="6993104" cy="1330868"/>
          </a:xfrm>
          <a:prstGeom prst="leftUpArrow">
            <a:avLst/>
          </a:prstGeom>
          <a:ln>
            <a:solidFill>
              <a:schemeClr val="bg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A"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054462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2933760" cy="1065470"/>
          </a:xfrm>
          <a:prstGeom prst="rect">
            <a:avLst/>
          </a:prstGeom>
        </p:spPr>
      </p:pic>
      <p:sp>
        <p:nvSpPr>
          <p:cNvPr id="4" name="Rectangle 1">
            <a:extLst>
              <a:ext uri="{FF2B5EF4-FFF2-40B4-BE49-F238E27FC236}">
                <a16:creationId xmlns:a16="http://schemas.microsoft.com/office/drawing/2014/main" id="{171A7AA8-9679-4DEC-912E-522C07C1CA11}"/>
              </a:ext>
            </a:extLst>
          </p:cNvPr>
          <p:cNvSpPr>
            <a:spLocks noChangeArrowheads="1"/>
          </p:cNvSpPr>
          <p:nvPr/>
        </p:nvSpPr>
        <p:spPr bwMode="auto">
          <a:xfrm>
            <a:off x="1240385" y="1575386"/>
            <a:ext cx="9910406" cy="507439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120000"/>
              </a:lnSpc>
              <a:spcAft>
                <a:spcPts val="600"/>
              </a:spcAft>
            </a:pPr>
            <a:r>
              <a:rPr lang="en-US" b="0" dirty="0">
                <a:latin typeface="+mn-lt"/>
              </a:rPr>
              <a:t>To quote a good friend, software development in the industrial automation sector back in the early 2000s was much like the wild west: you did what you wanted, stole what you could, and shot those that got in the way. Much of our industry is still a little lacking in terms of standards. Nobody will tell you line by line how to code your machine to work, that is an expectation of the profession. That said, years of experience has taught us some Best Practices that should be adhered to, both in terms of working with the FW and while working on software packages, as a whole.</a:t>
            </a:r>
            <a:endParaRPr lang="en-US" b="0" i="0" dirty="0">
              <a:effectLst/>
              <a:latin typeface="+mn-lt"/>
            </a:endParaRPr>
          </a:p>
          <a:p>
            <a:pPr algn="ctr" eaLnBrk="1" hangingPunct="1">
              <a:lnSpc>
                <a:spcPct val="120000"/>
              </a:lnSpc>
              <a:spcAft>
                <a:spcPts val="600"/>
              </a:spcAft>
            </a:pPr>
            <a:endParaRPr lang="en-US" b="0" i="0" dirty="0">
              <a:effectLst/>
              <a:latin typeface="+mn-lt"/>
            </a:endParaRPr>
          </a:p>
          <a:p>
            <a:pPr marL="342900" indent="-342900">
              <a:lnSpc>
                <a:spcPct val="150000"/>
              </a:lnSpc>
              <a:buFont typeface="Arial" panose="020B0604020202020204" pitchFamily="34" charset="0"/>
              <a:buChar char="•"/>
            </a:pPr>
            <a:r>
              <a:rPr lang="en-US" sz="1900" u="sng" dirty="0">
                <a:latin typeface="+mn-lt"/>
              </a:rPr>
              <a:t>WHEN IN DOUBT, ASK:</a:t>
            </a:r>
            <a:r>
              <a:rPr lang="en-US" sz="1900" b="0" dirty="0">
                <a:latin typeface="+mn-lt"/>
              </a:rPr>
              <a:t> The FW is a large code base, no single person knows it inside and out so do not be worried if you hit a section you don’t understand or are looking to do something but unsure if the FW already has the functionality built in. It’s not always obvious……take a deep breath, try your best and in doubt, ask.</a:t>
            </a:r>
          </a:p>
          <a:p>
            <a:pPr marL="342900" indent="-342900">
              <a:lnSpc>
                <a:spcPct val="150000"/>
              </a:lnSpc>
              <a:buFont typeface="Arial" panose="020B0604020202020204" pitchFamily="34" charset="0"/>
              <a:buChar char="•"/>
            </a:pPr>
            <a:r>
              <a:rPr lang="en-US" sz="1900" u="sng" dirty="0">
                <a:latin typeface="+mn-lt"/>
              </a:rPr>
              <a:t>COMMENT YOUR CODE:</a:t>
            </a:r>
            <a:r>
              <a:rPr lang="en-US" sz="1900" b="0" dirty="0">
                <a:latin typeface="+mn-lt"/>
              </a:rPr>
              <a:t> Commenting and whitespace shows a level of professionalism, makes code easier to read and understand and helps both you and others who must look at your code years later. Remember, we ship machines all over the world, the code will be looked at by a number of people and may be in production for over a decade. Are you really going to remember what you wrote 10 years ago? Not likely……</a:t>
            </a:r>
          </a:p>
          <a:p>
            <a:pPr marL="342900" indent="-342900">
              <a:lnSpc>
                <a:spcPct val="150000"/>
              </a:lnSpc>
              <a:buFont typeface="Arial" panose="020B0604020202020204" pitchFamily="34" charset="0"/>
              <a:buChar char="•"/>
            </a:pPr>
            <a:r>
              <a:rPr lang="en-US" sz="1900" u="sng" dirty="0">
                <a:latin typeface="+mn-lt"/>
              </a:rPr>
              <a:t>BE TENACIOUS and PROFESSIONAL:</a:t>
            </a:r>
            <a:r>
              <a:rPr lang="en-US" sz="1900" dirty="0">
                <a:latin typeface="+mn-lt"/>
              </a:rPr>
              <a:t> </a:t>
            </a:r>
            <a:r>
              <a:rPr lang="en-US" sz="1900" b="0" dirty="0">
                <a:latin typeface="+mn-lt"/>
              </a:rPr>
              <a:t>There will always be pressure to get the job done as quickly as possible, get used to it. Your job is to produce well thought out, reliable code. Don’t be afraid to push back a bit if you need more time to do the job properly, I can’t promise you will always get it but at least express some level of desire to do the job well. “It works” is NOT justification for saying the code / job is complete.</a:t>
            </a:r>
            <a:endParaRPr lang="en-US" sz="1900" dirty="0">
              <a:latin typeface="+mn-lt"/>
            </a:endParaRPr>
          </a:p>
        </p:txBody>
      </p:sp>
      <p:sp>
        <p:nvSpPr>
          <p:cNvPr id="24" name="Rectangle 1">
            <a:extLst>
              <a:ext uri="{FF2B5EF4-FFF2-40B4-BE49-F238E27FC236}">
                <a16:creationId xmlns:a16="http://schemas.microsoft.com/office/drawing/2014/main" id="{14C2AE16-4BF6-4040-B0AB-95595459C9CE}"/>
              </a:ext>
            </a:extLst>
          </p:cNvPr>
          <p:cNvSpPr>
            <a:spLocks noChangeArrowheads="1"/>
          </p:cNvSpPr>
          <p:nvPr/>
        </p:nvSpPr>
        <p:spPr bwMode="auto">
          <a:xfrm>
            <a:off x="7767874" y="94138"/>
            <a:ext cx="4274947" cy="106547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dirty="0">
                <a:latin typeface="+mj-lt"/>
                <a:ea typeface="+mj-ea"/>
                <a:cs typeface="+mj-cs"/>
              </a:rPr>
              <a:t>Best Practices</a:t>
            </a:r>
            <a:endParaRPr lang="en-US" altLang="en-US" sz="4000" kern="1200" dirty="0">
              <a:solidFill>
                <a:schemeClr val="tx1"/>
              </a:solidFill>
              <a:latin typeface="+mj-lt"/>
              <a:ea typeface="+mj-ea"/>
              <a:cs typeface="+mj-cs"/>
            </a:endParaRPr>
          </a:p>
        </p:txBody>
      </p:sp>
    </p:spTree>
    <p:extLst>
      <p:ext uri="{BB962C8B-B14F-4D97-AF65-F5344CB8AC3E}">
        <p14:creationId xmlns:p14="http://schemas.microsoft.com/office/powerpoint/2010/main" val="524127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7" name="Rectangle 1">
            <a:extLst>
              <a:ext uri="{FF2B5EF4-FFF2-40B4-BE49-F238E27FC236}">
                <a16:creationId xmlns:a16="http://schemas.microsoft.com/office/drawing/2014/main" id="{3D8F99C4-5832-45C4-B7D6-8B4E424173B4}"/>
              </a:ext>
            </a:extLst>
          </p:cNvPr>
          <p:cNvSpPr>
            <a:spLocks noChangeArrowheads="1"/>
          </p:cNvSpPr>
          <p:nvPr/>
        </p:nvSpPr>
        <p:spPr bwMode="auto">
          <a:xfrm>
            <a:off x="841247" y="5529884"/>
            <a:ext cx="5806440" cy="1096331"/>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lnSpc>
                <a:spcPct val="90000"/>
              </a:lnSpc>
              <a:spcBef>
                <a:spcPct val="0"/>
              </a:spcBef>
              <a:spcAft>
                <a:spcPts val="600"/>
              </a:spcAft>
            </a:pPr>
            <a:r>
              <a:rPr lang="en-US" altLang="en-US" sz="4000" kern="1200" dirty="0">
                <a:solidFill>
                  <a:srgbClr val="303030"/>
                </a:solidFill>
                <a:latin typeface="+mj-lt"/>
                <a:ea typeface="+mj-ea"/>
                <a:cs typeface="+mj-cs"/>
              </a:rPr>
              <a:t>Questions</a:t>
            </a:r>
          </a:p>
        </p:txBody>
      </p:sp>
      <p:pic>
        <p:nvPicPr>
          <p:cNvPr id="9" name="Picture 8" descr="Logo&#10;&#10;Description automatically generated">
            <a:extLst>
              <a:ext uri="{FF2B5EF4-FFF2-40B4-BE49-F238E27FC236}">
                <a16:creationId xmlns:a16="http://schemas.microsoft.com/office/drawing/2014/main" id="{7D953BC1-D955-4A17-90E5-A3D17D36B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4" y="153636"/>
            <a:ext cx="3908035" cy="1419303"/>
          </a:xfrm>
          <a:prstGeom prst="rect">
            <a:avLst/>
          </a:prstGeom>
        </p:spPr>
      </p:pic>
      <p:sp>
        <p:nvSpPr>
          <p:cNvPr id="4" name="Rectangle 1">
            <a:extLst>
              <a:ext uri="{FF2B5EF4-FFF2-40B4-BE49-F238E27FC236}">
                <a16:creationId xmlns:a16="http://schemas.microsoft.com/office/drawing/2014/main" id="{171A7AA8-9679-4DEC-912E-522C07C1CA11}"/>
              </a:ext>
            </a:extLst>
          </p:cNvPr>
          <p:cNvSpPr>
            <a:spLocks noChangeArrowheads="1"/>
          </p:cNvSpPr>
          <p:nvPr/>
        </p:nvSpPr>
        <p:spPr bwMode="auto">
          <a:xfrm>
            <a:off x="6910238" y="530633"/>
            <a:ext cx="4334166" cy="402045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eaLnBrk="1" hangingPunct="1"/>
            <a:endParaRPr lang="en-CA" altLang="en-US" sz="4400" dirty="0">
              <a:latin typeface="TitilliumText22L Rg"/>
            </a:endParaRPr>
          </a:p>
          <a:p>
            <a:pPr marL="342900" indent="-342900" eaLnBrk="1" hangingPunct="1">
              <a:buFont typeface="Arial" panose="020B0604020202020204" pitchFamily="34" charset="0"/>
              <a:buChar char="•"/>
            </a:pPr>
            <a:r>
              <a:rPr lang="en-CA" altLang="en-US" dirty="0">
                <a:latin typeface="TitilliumText22L Rg"/>
              </a:rPr>
              <a:t>So far so good?</a:t>
            </a:r>
          </a:p>
          <a:p>
            <a:pPr marL="342900" indent="-342900" eaLnBrk="1" hangingPunct="1">
              <a:buFont typeface="Arial" panose="020B0604020202020204" pitchFamily="34" charset="0"/>
              <a:buChar char="•"/>
            </a:pPr>
            <a:endParaRPr lang="en-CA" altLang="en-US" dirty="0">
              <a:latin typeface="TitilliumText22L Rg"/>
            </a:endParaRPr>
          </a:p>
          <a:p>
            <a:pPr marL="342900" indent="-342900" eaLnBrk="1" hangingPunct="1">
              <a:buFont typeface="Arial" panose="020B0604020202020204" pitchFamily="34" charset="0"/>
              <a:buChar char="•"/>
            </a:pPr>
            <a:r>
              <a:rPr lang="en-CA" altLang="en-US" dirty="0">
                <a:latin typeface="TitilliumText22L Rg"/>
              </a:rPr>
              <a:t>What’s next?</a:t>
            </a:r>
          </a:p>
          <a:p>
            <a:pPr marL="342900" indent="-342900" eaLnBrk="1" hangingPunct="1">
              <a:buFont typeface="Arial" panose="020B0604020202020204" pitchFamily="34" charset="0"/>
              <a:buChar char="•"/>
            </a:pPr>
            <a:endParaRPr lang="en-CA" altLang="en-US" dirty="0">
              <a:latin typeface="TitilliumText22L Rg"/>
            </a:endParaRPr>
          </a:p>
          <a:p>
            <a:pPr eaLnBrk="1" hangingPunct="1"/>
            <a:endParaRPr lang="en-CA" altLang="en-US" sz="2800" dirty="0">
              <a:latin typeface="TitilliumText22L Rg"/>
            </a:endParaRPr>
          </a:p>
          <a:p>
            <a:pPr indent="-228600" eaLnBrk="1" hangingPunct="1">
              <a:lnSpc>
                <a:spcPct val="90000"/>
              </a:lnSpc>
              <a:spcAft>
                <a:spcPts val="600"/>
              </a:spcAft>
              <a:buFont typeface="Arial" panose="020B0604020202020204" pitchFamily="34" charset="0"/>
              <a:buChar char="•"/>
            </a:pPr>
            <a:endParaRPr lang="en-US" altLang="en-US" sz="2400" dirty="0">
              <a:latin typeface="+mn-lt"/>
              <a:ea typeface="+mn-ea"/>
            </a:endParaRPr>
          </a:p>
          <a:p>
            <a:pPr marL="285750" indent="-228600" eaLnBrk="1" hangingPunct="1">
              <a:lnSpc>
                <a:spcPct val="90000"/>
              </a:lnSpc>
              <a:spcAft>
                <a:spcPts val="600"/>
              </a:spcAft>
              <a:buFont typeface="Arial" panose="020B0604020202020204" pitchFamily="34" charset="0"/>
              <a:buChar char="•"/>
            </a:pPr>
            <a:endParaRPr lang="en-US" altLang="en-US" sz="1900" dirty="0">
              <a:latin typeface="+mn-lt"/>
              <a:ea typeface="+mn-ea"/>
            </a:endParaRPr>
          </a:p>
        </p:txBody>
      </p:sp>
      <p:pic>
        <p:nvPicPr>
          <p:cNvPr id="2050" name="Picture 2" descr="Confused Person Icon #18324 - Free Icons Library">
            <a:extLst>
              <a:ext uri="{FF2B5EF4-FFF2-40B4-BE49-F238E27FC236}">
                <a16:creationId xmlns:a16="http://schemas.microsoft.com/office/drawing/2014/main" id="{B6C7E343-685F-4E13-B62D-FAC499651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807" y="2233590"/>
            <a:ext cx="2881319" cy="288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265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0BD4DD2C-DDD7-4907-8F02-A738CFEDB92D}"/>
              </a:ext>
            </a:extLst>
          </p:cNvPr>
          <p:cNvSpPr>
            <a:spLocks noChangeArrowheads="1"/>
          </p:cNvSpPr>
          <p:nvPr/>
        </p:nvSpPr>
        <p:spPr bwMode="auto">
          <a:xfrm>
            <a:off x="640080" y="2074363"/>
            <a:ext cx="2752354" cy="2709275"/>
          </a:xfrm>
          <a:prstGeom prst="ellipse">
            <a:avLst/>
          </a:prstGeom>
          <a:solidFill>
            <a:srgbClr val="262626"/>
          </a:solidFill>
          <a:ln w="174625" cmpd="thinThick">
            <a:solidFill>
              <a:srgbClr val="262626"/>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2600" kern="1200">
                <a:solidFill>
                  <a:srgbClr val="FFFFFF"/>
                </a:solidFill>
                <a:latin typeface="+mj-lt"/>
                <a:ea typeface="+mj-ea"/>
                <a:cs typeface="+mj-cs"/>
              </a:rPr>
              <a:t>Thanks for your time</a:t>
            </a:r>
          </a:p>
        </p:txBody>
      </p:sp>
      <p:pic>
        <p:nvPicPr>
          <p:cNvPr id="7" name="Picture 6" descr="Logo&#10;&#10;Description automatically generated">
            <a:extLst>
              <a:ext uri="{FF2B5EF4-FFF2-40B4-BE49-F238E27FC236}">
                <a16:creationId xmlns:a16="http://schemas.microsoft.com/office/drawing/2014/main" id="{999D1212-E576-40D6-99C4-DE518FAF1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122016"/>
            <a:ext cx="7188199" cy="2610579"/>
          </a:xfrm>
          <a:prstGeom prst="rect">
            <a:avLst/>
          </a:prstGeom>
        </p:spPr>
      </p:pic>
      <p:pic>
        <p:nvPicPr>
          <p:cNvPr id="3" name="Picture 2" descr="A picture containing handwear&#10;&#10;Description automatically generated">
            <a:extLst>
              <a:ext uri="{FF2B5EF4-FFF2-40B4-BE49-F238E27FC236}">
                <a16:creationId xmlns:a16="http://schemas.microsoft.com/office/drawing/2014/main" id="{E7620775-D2F4-4772-ADE0-C3642B210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2830" y="266423"/>
            <a:ext cx="1589170" cy="1589170"/>
          </a:xfrm>
          <a:prstGeom prst="rect">
            <a:avLst/>
          </a:prstGeom>
        </p:spPr>
      </p:pic>
    </p:spTree>
    <p:extLst>
      <p:ext uri="{BB962C8B-B14F-4D97-AF65-F5344CB8AC3E}">
        <p14:creationId xmlns:p14="http://schemas.microsoft.com/office/powerpoint/2010/main" val="2072425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2933760" cy="1065470"/>
          </a:xfrm>
          <a:prstGeom prst="rect">
            <a:avLst/>
          </a:prstGeom>
        </p:spPr>
      </p:pic>
      <p:sp>
        <p:nvSpPr>
          <p:cNvPr id="4" name="Rectangle 1">
            <a:extLst>
              <a:ext uri="{FF2B5EF4-FFF2-40B4-BE49-F238E27FC236}">
                <a16:creationId xmlns:a16="http://schemas.microsoft.com/office/drawing/2014/main" id="{171A7AA8-9679-4DEC-912E-522C07C1CA11}"/>
              </a:ext>
            </a:extLst>
          </p:cNvPr>
          <p:cNvSpPr>
            <a:spLocks noChangeArrowheads="1"/>
          </p:cNvSpPr>
          <p:nvPr/>
        </p:nvSpPr>
        <p:spPr bwMode="auto">
          <a:xfrm>
            <a:off x="1140797" y="1670192"/>
            <a:ext cx="9910406" cy="509367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85000" lnSpcReduction="10000"/>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120000"/>
              </a:lnSpc>
              <a:spcAft>
                <a:spcPts val="600"/>
              </a:spcAft>
            </a:pPr>
            <a:r>
              <a:rPr lang="en-US" b="0" i="0" dirty="0">
                <a:effectLst/>
                <a:latin typeface="+mn-lt"/>
              </a:rPr>
              <a:t>While operating as Aetna Manufacturing (later to become AZ Automotive, a Tier 1 parts supplier to Cami Automotive) and after struggling through multiple machine launches on machines built by outside integrators, there became a need to develop and in-house integration group to design, build and continuously improve automated machines and process for our own manufacturing needs. </a:t>
            </a:r>
          </a:p>
          <a:p>
            <a:pPr algn="ctr" eaLnBrk="1" hangingPunct="1">
              <a:lnSpc>
                <a:spcPct val="90000"/>
              </a:lnSpc>
              <a:spcAft>
                <a:spcPts val="600"/>
              </a:spcAft>
            </a:pPr>
            <a:r>
              <a:rPr lang="en-US" b="0" i="0" dirty="0">
                <a:effectLst/>
                <a:latin typeface="+mn-lt"/>
              </a:rPr>
              <a:t>Some of the group</a:t>
            </a:r>
            <a:r>
              <a:rPr lang="en-US" b="0" dirty="0">
                <a:latin typeface="+mn-lt"/>
              </a:rPr>
              <a:t>’s directive were as follows:</a:t>
            </a:r>
            <a:endParaRPr lang="en-US" b="0" i="0" dirty="0">
              <a:effectLst/>
              <a:latin typeface="+mn-lt"/>
            </a:endParaRPr>
          </a:p>
          <a:p>
            <a:pPr algn="ctr" eaLnBrk="1" hangingPunct="1">
              <a:lnSpc>
                <a:spcPct val="120000"/>
              </a:lnSpc>
              <a:spcAft>
                <a:spcPts val="600"/>
              </a:spcAft>
            </a:pPr>
            <a:endParaRPr lang="en-US" b="0" i="0" dirty="0">
              <a:effectLst/>
              <a:latin typeface="+mn-lt"/>
            </a:endParaRPr>
          </a:p>
          <a:p>
            <a:pPr marL="342900" indent="-342900">
              <a:lnSpc>
                <a:spcPct val="120000"/>
              </a:lnSpc>
              <a:buFont typeface="Arial" panose="020B0604020202020204" pitchFamily="34" charset="0"/>
              <a:buChar char="•"/>
            </a:pPr>
            <a:r>
              <a:rPr lang="en-US" b="0" dirty="0">
                <a:latin typeface="+mn-lt"/>
              </a:rPr>
              <a:t>Develop a set of standards to be followed in the development of all new machines</a:t>
            </a:r>
          </a:p>
          <a:p>
            <a:pPr marL="342900" indent="-342900">
              <a:lnSpc>
                <a:spcPct val="120000"/>
              </a:lnSpc>
              <a:buFont typeface="Arial" panose="020B0604020202020204" pitchFamily="34" charset="0"/>
              <a:buChar char="•"/>
            </a:pPr>
            <a:r>
              <a:rPr lang="en-US" b="0" dirty="0">
                <a:latin typeface="+mn-lt"/>
              </a:rPr>
              <a:t>Adopt methods to ensure conformance to applicable government standards (ANSI and CSA at the time) </a:t>
            </a:r>
          </a:p>
          <a:p>
            <a:pPr marL="342900" indent="-342900">
              <a:lnSpc>
                <a:spcPct val="120000"/>
              </a:lnSpc>
              <a:buFont typeface="Arial" panose="020B0604020202020204" pitchFamily="34" charset="0"/>
              <a:buChar char="•"/>
            </a:pPr>
            <a:r>
              <a:rPr lang="en-US" b="0" dirty="0">
                <a:latin typeface="+mn-lt"/>
              </a:rPr>
              <a:t>Continuously monitor the successes and failures of each machine launch, from design stage right on to the machine’s EOL, to fine tune over - all designs</a:t>
            </a:r>
          </a:p>
          <a:p>
            <a:pPr marL="342900" indent="-342900">
              <a:lnSpc>
                <a:spcPct val="120000"/>
              </a:lnSpc>
              <a:buFont typeface="Arial" panose="020B0604020202020204" pitchFamily="34" charset="0"/>
              <a:buChar char="•"/>
            </a:pPr>
            <a:r>
              <a:rPr lang="en-US" b="0" dirty="0">
                <a:latin typeface="+mn-lt"/>
              </a:rPr>
              <a:t>Develop standardize set of mechanical designs, electrical designs and software tools to ensure machine consistency and reduce engineering and deployment times </a:t>
            </a:r>
          </a:p>
          <a:p>
            <a:endParaRPr lang="en-US" b="0" dirty="0">
              <a:latin typeface="+mn-lt"/>
            </a:endParaRPr>
          </a:p>
          <a:p>
            <a:pPr algn="ctr">
              <a:lnSpc>
                <a:spcPct val="120000"/>
              </a:lnSpc>
            </a:pPr>
            <a:endParaRPr lang="en-US" b="0" dirty="0">
              <a:latin typeface="+mn-lt"/>
            </a:endParaRPr>
          </a:p>
          <a:p>
            <a:pPr algn="ctr">
              <a:lnSpc>
                <a:spcPct val="120000"/>
              </a:lnSpc>
            </a:pPr>
            <a:r>
              <a:rPr lang="en-US" b="0" dirty="0">
                <a:latin typeface="+mn-lt"/>
              </a:rPr>
              <a:t>The integration group was started somewhere between late </a:t>
            </a:r>
          </a:p>
          <a:p>
            <a:pPr algn="ctr">
              <a:lnSpc>
                <a:spcPct val="120000"/>
              </a:lnSpc>
            </a:pPr>
            <a:r>
              <a:rPr lang="en-US" b="0" dirty="0">
                <a:latin typeface="+mn-lt"/>
              </a:rPr>
              <a:t>1999 -&gt; 2000 by Chris Hurley, Bill Cluett and Brent Lekx-Toniolo </a:t>
            </a:r>
          </a:p>
          <a:p>
            <a:pPr algn="ctr">
              <a:lnSpc>
                <a:spcPct val="120000"/>
              </a:lnSpc>
            </a:pPr>
            <a:r>
              <a:rPr lang="en-US" b="0" dirty="0">
                <a:latin typeface="+mn-lt"/>
              </a:rPr>
              <a:t>to tackle the above.</a:t>
            </a:r>
          </a:p>
          <a:p>
            <a:pPr algn="ctr" eaLnBrk="1" hangingPunct="1">
              <a:lnSpc>
                <a:spcPct val="90000"/>
              </a:lnSpc>
              <a:spcAft>
                <a:spcPts val="600"/>
              </a:spcAft>
            </a:pPr>
            <a:endParaRPr lang="en-US" altLang="en-US" b="0" dirty="0">
              <a:latin typeface="+mn-lt"/>
              <a:ea typeface="+mn-ea"/>
            </a:endParaRPr>
          </a:p>
        </p:txBody>
      </p:sp>
      <p:sp>
        <p:nvSpPr>
          <p:cNvPr id="24" name="Rectangle 1">
            <a:extLst>
              <a:ext uri="{FF2B5EF4-FFF2-40B4-BE49-F238E27FC236}">
                <a16:creationId xmlns:a16="http://schemas.microsoft.com/office/drawing/2014/main" id="{14C2AE16-4BF6-4040-B0AB-95595459C9CE}"/>
              </a:ext>
            </a:extLst>
          </p:cNvPr>
          <p:cNvSpPr>
            <a:spLocks noChangeArrowheads="1"/>
          </p:cNvSpPr>
          <p:nvPr/>
        </p:nvSpPr>
        <p:spPr bwMode="auto">
          <a:xfrm>
            <a:off x="7767874" y="94138"/>
            <a:ext cx="4274947" cy="127302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2300" kern="1200" dirty="0">
                <a:solidFill>
                  <a:schemeClr val="tx1"/>
                </a:solidFill>
                <a:latin typeface="+mj-lt"/>
                <a:ea typeface="+mj-ea"/>
                <a:cs typeface="+mj-cs"/>
              </a:rPr>
              <a:t>But first, some background:</a:t>
            </a:r>
          </a:p>
          <a:p>
            <a:pPr algn="ctr" eaLnBrk="1" hangingPunct="1">
              <a:lnSpc>
                <a:spcPct val="90000"/>
              </a:lnSpc>
              <a:spcBef>
                <a:spcPct val="0"/>
              </a:spcBef>
              <a:spcAft>
                <a:spcPts val="600"/>
              </a:spcAft>
            </a:pPr>
            <a:r>
              <a:rPr lang="en-US" altLang="en-US" sz="4000" dirty="0">
                <a:latin typeface="+mj-lt"/>
                <a:ea typeface="+mj-ea"/>
                <a:cs typeface="+mj-cs"/>
              </a:rPr>
              <a:t>Why and When</a:t>
            </a:r>
            <a:endParaRPr lang="en-US" altLang="en-US" sz="4000" kern="1200" dirty="0">
              <a:solidFill>
                <a:schemeClr val="tx1"/>
              </a:solidFill>
              <a:latin typeface="+mj-lt"/>
              <a:ea typeface="+mj-ea"/>
              <a:cs typeface="+mj-cs"/>
            </a:endParaRPr>
          </a:p>
        </p:txBody>
      </p:sp>
      <p:sp>
        <p:nvSpPr>
          <p:cNvPr id="3" name="Oval 2">
            <a:extLst>
              <a:ext uri="{FF2B5EF4-FFF2-40B4-BE49-F238E27FC236}">
                <a16:creationId xmlns:a16="http://schemas.microsoft.com/office/drawing/2014/main" id="{ACF10054-1A4E-4988-937A-FD59F50F8C96}"/>
              </a:ext>
            </a:extLst>
          </p:cNvPr>
          <p:cNvSpPr/>
          <p:nvPr/>
        </p:nvSpPr>
        <p:spPr>
          <a:xfrm>
            <a:off x="7623018" y="4519064"/>
            <a:ext cx="1403288" cy="5239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descr="A picture containing person, road, person&#10;&#10;Description automatically generated">
            <a:extLst>
              <a:ext uri="{FF2B5EF4-FFF2-40B4-BE49-F238E27FC236}">
                <a16:creationId xmlns:a16="http://schemas.microsoft.com/office/drawing/2014/main" id="{6BE48F80-879C-4035-B219-4D28FA0ED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247" y="5032724"/>
            <a:ext cx="2631541" cy="1776403"/>
          </a:xfrm>
          <a:prstGeom prst="rect">
            <a:avLst/>
          </a:prstGeom>
        </p:spPr>
      </p:pic>
      <p:pic>
        <p:nvPicPr>
          <p:cNvPr id="7" name="Picture 6" descr="A picture containing text, whiteboard&#10;&#10;Description automatically generated">
            <a:extLst>
              <a:ext uri="{FF2B5EF4-FFF2-40B4-BE49-F238E27FC236}">
                <a16:creationId xmlns:a16="http://schemas.microsoft.com/office/drawing/2014/main" id="{D0B46B46-5DF9-4D91-92E8-06094E826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4246" y="5043058"/>
            <a:ext cx="2631542" cy="1758358"/>
          </a:xfrm>
          <a:prstGeom prst="rect">
            <a:avLst/>
          </a:prstGeom>
        </p:spPr>
      </p:pic>
    </p:spTree>
    <p:extLst>
      <p:ext uri="{BB962C8B-B14F-4D97-AF65-F5344CB8AC3E}">
        <p14:creationId xmlns:p14="http://schemas.microsoft.com/office/powerpoint/2010/main" val="7770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ppt_w</p:attrName>
                                        </p:attrNameLst>
                                      </p:cBhvr>
                                      <p:tavLst>
                                        <p:tav tm="0" fmla="#ppt_w*sin(2.5*pi*$)">
                                          <p:val>
                                            <p:fltVal val="0"/>
                                          </p:val>
                                        </p:tav>
                                        <p:tav tm="100000">
                                          <p:val>
                                            <p:fltVal val="1"/>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2933760" cy="1065470"/>
          </a:xfrm>
          <a:prstGeom prst="rect">
            <a:avLst/>
          </a:prstGeom>
        </p:spPr>
      </p:pic>
      <p:sp>
        <p:nvSpPr>
          <p:cNvPr id="4" name="Rectangle 1">
            <a:extLst>
              <a:ext uri="{FF2B5EF4-FFF2-40B4-BE49-F238E27FC236}">
                <a16:creationId xmlns:a16="http://schemas.microsoft.com/office/drawing/2014/main" id="{171A7AA8-9679-4DEC-912E-522C07C1CA11}"/>
              </a:ext>
            </a:extLst>
          </p:cNvPr>
          <p:cNvSpPr>
            <a:spLocks noChangeArrowheads="1"/>
          </p:cNvSpPr>
          <p:nvPr/>
        </p:nvSpPr>
        <p:spPr bwMode="auto">
          <a:xfrm>
            <a:off x="1140797" y="1670192"/>
            <a:ext cx="9910406" cy="509367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92500" lnSpcReduction="10000"/>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120000"/>
              </a:lnSpc>
              <a:spcAft>
                <a:spcPts val="600"/>
              </a:spcAft>
            </a:pPr>
            <a:r>
              <a:rPr lang="en-US" b="0" i="0" dirty="0">
                <a:effectLst/>
                <a:latin typeface="+mn-lt"/>
              </a:rPr>
              <a:t>As years went by, experience was gained from multiple </a:t>
            </a:r>
            <a:r>
              <a:rPr lang="en-US" b="0" dirty="0">
                <a:latin typeface="+mn-lt"/>
              </a:rPr>
              <a:t>program / plant launches as well as </a:t>
            </a:r>
            <a:r>
              <a:rPr lang="en-US" b="0" i="0" dirty="0">
                <a:effectLst/>
                <a:latin typeface="+mn-lt"/>
              </a:rPr>
              <a:t>working with key partners in the automation industry on several beta level projects. As a result, the Framework (aka FW) evolved both in terms of Controls </a:t>
            </a:r>
            <a:r>
              <a:rPr lang="en-US" b="0" dirty="0">
                <a:latin typeface="+mn-lt"/>
              </a:rPr>
              <a:t>/ </a:t>
            </a:r>
            <a:r>
              <a:rPr lang="en-US" b="0" i="0" dirty="0">
                <a:effectLst/>
                <a:latin typeface="+mn-lt"/>
              </a:rPr>
              <a:t>Robot Platforms as well as the size and complexity of the code base.</a:t>
            </a:r>
          </a:p>
          <a:p>
            <a:pPr algn="ctr" eaLnBrk="1" hangingPunct="1">
              <a:lnSpc>
                <a:spcPct val="120000"/>
              </a:lnSpc>
              <a:spcAft>
                <a:spcPts val="600"/>
              </a:spcAft>
            </a:pPr>
            <a:r>
              <a:rPr lang="en-US" b="0" dirty="0">
                <a:latin typeface="+mn-lt"/>
              </a:rPr>
              <a:t>Here is a list of some of the major FW revisions to date:</a:t>
            </a:r>
            <a:endParaRPr lang="en-US" b="0" i="0" dirty="0">
              <a:effectLst/>
              <a:latin typeface="+mn-lt"/>
            </a:endParaRPr>
          </a:p>
          <a:p>
            <a:pPr algn="ctr" eaLnBrk="1" hangingPunct="1">
              <a:lnSpc>
                <a:spcPct val="120000"/>
              </a:lnSpc>
              <a:spcAft>
                <a:spcPts val="600"/>
              </a:spcAft>
            </a:pPr>
            <a:endParaRPr lang="en-US" b="0" i="0" dirty="0">
              <a:effectLst/>
              <a:latin typeface="+mn-lt"/>
            </a:endParaRPr>
          </a:p>
          <a:p>
            <a:pPr marL="342900" indent="-342900">
              <a:lnSpc>
                <a:spcPct val="150000"/>
              </a:lnSpc>
              <a:buFont typeface="Arial" panose="020B0604020202020204" pitchFamily="34" charset="0"/>
              <a:buChar char="•"/>
            </a:pPr>
            <a:r>
              <a:rPr lang="en-US" b="0" dirty="0">
                <a:latin typeface="+mn-lt"/>
              </a:rPr>
              <a:t>ASSC01x: 	AB Controls + Nachi Robots</a:t>
            </a:r>
          </a:p>
          <a:p>
            <a:pPr marL="342900" indent="-342900">
              <a:lnSpc>
                <a:spcPct val="150000"/>
              </a:lnSpc>
              <a:buFont typeface="Arial" panose="020B0604020202020204" pitchFamily="34" charset="0"/>
              <a:buChar char="•"/>
            </a:pPr>
            <a:r>
              <a:rPr lang="en-US" b="0" dirty="0">
                <a:latin typeface="+mn-lt"/>
              </a:rPr>
              <a:t>ASSC02x: 	Pro-Face (Digital Electronics) Controls + Nachi Robots or </a:t>
            </a:r>
            <a:r>
              <a:rPr lang="en-US" b="0" dirty="0" err="1">
                <a:latin typeface="+mn-lt"/>
              </a:rPr>
              <a:t>Motoman</a:t>
            </a:r>
            <a:r>
              <a:rPr lang="en-US" b="0" dirty="0">
                <a:latin typeface="+mn-lt"/>
              </a:rPr>
              <a:t> Robots </a:t>
            </a:r>
          </a:p>
          <a:p>
            <a:pPr marL="342900" indent="-342900">
              <a:lnSpc>
                <a:spcPct val="150000"/>
              </a:lnSpc>
              <a:buFont typeface="Arial" panose="020B0604020202020204" pitchFamily="34" charset="0"/>
              <a:buChar char="•"/>
            </a:pPr>
            <a:r>
              <a:rPr lang="en-US" b="0" dirty="0">
                <a:latin typeface="+mn-lt"/>
              </a:rPr>
              <a:t>ASSC03x: 	Siemens Controls + </a:t>
            </a:r>
            <a:r>
              <a:rPr lang="en-US" b="0" dirty="0" err="1">
                <a:latin typeface="+mn-lt"/>
              </a:rPr>
              <a:t>Motoman</a:t>
            </a:r>
            <a:r>
              <a:rPr lang="en-US" b="0" dirty="0">
                <a:latin typeface="+mn-lt"/>
              </a:rPr>
              <a:t> Robots</a:t>
            </a:r>
          </a:p>
          <a:p>
            <a:pPr marL="342900" indent="-342900">
              <a:lnSpc>
                <a:spcPct val="150000"/>
              </a:lnSpc>
              <a:buFont typeface="Arial" panose="020B0604020202020204" pitchFamily="34" charset="0"/>
              <a:buChar char="•"/>
            </a:pPr>
            <a:r>
              <a:rPr lang="en-US" b="0" dirty="0">
                <a:latin typeface="+mn-lt"/>
              </a:rPr>
              <a:t>AS</a:t>
            </a:r>
            <a:r>
              <a:rPr lang="en-US" b="0" dirty="0">
                <a:highlight>
                  <a:srgbClr val="FFFF00"/>
                </a:highlight>
                <a:latin typeface="+mn-lt"/>
              </a:rPr>
              <a:t>S</a:t>
            </a:r>
            <a:r>
              <a:rPr lang="en-US" b="0" dirty="0">
                <a:latin typeface="+mn-lt"/>
              </a:rPr>
              <a:t>C040-045 : 	Beckhoff WinCE TC2 Controls + </a:t>
            </a:r>
            <a:r>
              <a:rPr lang="en-US" b="0" dirty="0" err="1">
                <a:latin typeface="+mn-lt"/>
              </a:rPr>
              <a:t>Motoman</a:t>
            </a:r>
            <a:r>
              <a:rPr lang="en-US" b="0" dirty="0">
                <a:latin typeface="+mn-lt"/>
              </a:rPr>
              <a:t> Robots</a:t>
            </a:r>
          </a:p>
          <a:p>
            <a:pPr marL="342900" indent="-342900">
              <a:lnSpc>
                <a:spcPct val="150000"/>
              </a:lnSpc>
              <a:buFont typeface="Arial" panose="020B0604020202020204" pitchFamily="34" charset="0"/>
              <a:buChar char="•"/>
            </a:pPr>
            <a:r>
              <a:rPr lang="en-US" b="0" dirty="0">
                <a:latin typeface="+mn-lt"/>
              </a:rPr>
              <a:t>SS</a:t>
            </a:r>
            <a:r>
              <a:rPr lang="en-US" b="0" dirty="0">
                <a:highlight>
                  <a:srgbClr val="FFFF00"/>
                </a:highlight>
                <a:latin typeface="+mn-lt"/>
              </a:rPr>
              <a:t>C</a:t>
            </a:r>
            <a:r>
              <a:rPr lang="en-US" b="0" dirty="0">
                <a:latin typeface="+mn-lt"/>
              </a:rPr>
              <a:t>C046+: 	Beckhoff WinCE TC2 Controls + Kuka Robots (Sodecia take-over ~2011/12)</a:t>
            </a:r>
          </a:p>
          <a:p>
            <a:pPr marL="342900" indent="-342900">
              <a:lnSpc>
                <a:spcPct val="150000"/>
              </a:lnSpc>
              <a:buFont typeface="Arial" panose="020B0604020202020204" pitchFamily="34" charset="0"/>
              <a:buChar char="•"/>
            </a:pPr>
            <a:r>
              <a:rPr lang="en-US" b="0" dirty="0">
                <a:latin typeface="+mn-lt"/>
              </a:rPr>
              <a:t>SSCC5xx: 	Beckhoff Win7 TC2 Controls + Kuka Robots</a:t>
            </a:r>
          </a:p>
          <a:p>
            <a:pPr marL="342900" indent="-342900">
              <a:lnSpc>
                <a:spcPct val="150000"/>
              </a:lnSpc>
              <a:buFont typeface="Arial" panose="020B0604020202020204" pitchFamily="34" charset="0"/>
              <a:buChar char="•"/>
            </a:pPr>
            <a:r>
              <a:rPr lang="en-US" b="0" dirty="0">
                <a:latin typeface="+mn-lt"/>
              </a:rPr>
              <a:t>SSCC6xx: 	Beckhoff Win7 / 10 TC3 Controls + Kuka Robots</a:t>
            </a:r>
          </a:p>
          <a:p>
            <a:pPr algn="ctr" eaLnBrk="1" hangingPunct="1">
              <a:lnSpc>
                <a:spcPct val="90000"/>
              </a:lnSpc>
              <a:spcAft>
                <a:spcPts val="600"/>
              </a:spcAft>
            </a:pPr>
            <a:endParaRPr lang="en-US" altLang="en-US" b="0" dirty="0">
              <a:latin typeface="+mn-lt"/>
              <a:ea typeface="+mn-ea"/>
            </a:endParaRPr>
          </a:p>
        </p:txBody>
      </p:sp>
      <p:sp>
        <p:nvSpPr>
          <p:cNvPr id="24" name="Rectangle 1">
            <a:extLst>
              <a:ext uri="{FF2B5EF4-FFF2-40B4-BE49-F238E27FC236}">
                <a16:creationId xmlns:a16="http://schemas.microsoft.com/office/drawing/2014/main" id="{14C2AE16-4BF6-4040-B0AB-95595459C9CE}"/>
              </a:ext>
            </a:extLst>
          </p:cNvPr>
          <p:cNvSpPr>
            <a:spLocks noChangeArrowheads="1"/>
          </p:cNvSpPr>
          <p:nvPr/>
        </p:nvSpPr>
        <p:spPr bwMode="auto">
          <a:xfrm>
            <a:off x="7767874" y="94138"/>
            <a:ext cx="4274947" cy="127302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2300" kern="1200" dirty="0">
                <a:solidFill>
                  <a:schemeClr val="tx1"/>
                </a:solidFill>
                <a:latin typeface="+mj-lt"/>
                <a:ea typeface="+mj-ea"/>
                <a:cs typeface="+mj-cs"/>
              </a:rPr>
              <a:t>But first, some background:</a:t>
            </a:r>
          </a:p>
          <a:p>
            <a:pPr algn="ctr" eaLnBrk="1" hangingPunct="1">
              <a:lnSpc>
                <a:spcPct val="90000"/>
              </a:lnSpc>
              <a:spcBef>
                <a:spcPct val="0"/>
              </a:spcBef>
              <a:spcAft>
                <a:spcPts val="600"/>
              </a:spcAft>
            </a:pPr>
            <a:r>
              <a:rPr lang="en-US" altLang="en-US" sz="4000" dirty="0">
                <a:latin typeface="+mj-lt"/>
                <a:ea typeface="+mj-ea"/>
                <a:cs typeface="+mj-cs"/>
              </a:rPr>
              <a:t>FW History</a:t>
            </a:r>
            <a:endParaRPr lang="en-US" altLang="en-US" sz="4000" kern="1200" dirty="0">
              <a:solidFill>
                <a:schemeClr val="tx1"/>
              </a:solidFill>
              <a:latin typeface="+mj-lt"/>
              <a:ea typeface="+mj-ea"/>
              <a:cs typeface="+mj-cs"/>
            </a:endParaRPr>
          </a:p>
        </p:txBody>
      </p:sp>
    </p:spTree>
    <p:extLst>
      <p:ext uri="{BB962C8B-B14F-4D97-AF65-F5344CB8AC3E}">
        <p14:creationId xmlns:p14="http://schemas.microsoft.com/office/powerpoint/2010/main" val="2231444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2108062" cy="765597"/>
          </a:xfrm>
          <a:prstGeom prst="rect">
            <a:avLst/>
          </a:prstGeom>
        </p:spPr>
      </p:pic>
      <p:sp>
        <p:nvSpPr>
          <p:cNvPr id="4" name="Rectangle 1">
            <a:extLst>
              <a:ext uri="{FF2B5EF4-FFF2-40B4-BE49-F238E27FC236}">
                <a16:creationId xmlns:a16="http://schemas.microsoft.com/office/drawing/2014/main" id="{171A7AA8-9679-4DEC-912E-522C07C1CA11}"/>
              </a:ext>
            </a:extLst>
          </p:cNvPr>
          <p:cNvSpPr>
            <a:spLocks noChangeArrowheads="1"/>
          </p:cNvSpPr>
          <p:nvPr/>
        </p:nvSpPr>
        <p:spPr bwMode="auto">
          <a:xfrm>
            <a:off x="5133315" y="3503690"/>
            <a:ext cx="6017476" cy="31460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120000"/>
              </a:lnSpc>
              <a:spcAft>
                <a:spcPts val="600"/>
              </a:spcAft>
            </a:pPr>
            <a:endParaRPr lang="en-US" sz="1900" dirty="0">
              <a:latin typeface="+mn-lt"/>
            </a:endParaRPr>
          </a:p>
        </p:txBody>
      </p:sp>
      <p:sp>
        <p:nvSpPr>
          <p:cNvPr id="12" name="Rectangle 1">
            <a:extLst>
              <a:ext uri="{FF2B5EF4-FFF2-40B4-BE49-F238E27FC236}">
                <a16:creationId xmlns:a16="http://schemas.microsoft.com/office/drawing/2014/main" id="{59D7A7CE-BD1B-4CD2-BAC1-7740FD9565B3}"/>
              </a:ext>
            </a:extLst>
          </p:cNvPr>
          <p:cNvSpPr>
            <a:spLocks noChangeArrowheads="1"/>
          </p:cNvSpPr>
          <p:nvPr/>
        </p:nvSpPr>
        <p:spPr bwMode="auto">
          <a:xfrm>
            <a:off x="7767874" y="94138"/>
            <a:ext cx="4274947" cy="127302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2300" kern="1200" dirty="0">
                <a:solidFill>
                  <a:schemeClr val="tx1"/>
                </a:solidFill>
                <a:latin typeface="+mj-lt"/>
                <a:ea typeface="+mj-ea"/>
                <a:cs typeface="+mj-cs"/>
              </a:rPr>
              <a:t>Before we dive in:</a:t>
            </a:r>
          </a:p>
          <a:p>
            <a:pPr algn="ctr" eaLnBrk="1" hangingPunct="1">
              <a:lnSpc>
                <a:spcPct val="90000"/>
              </a:lnSpc>
              <a:spcBef>
                <a:spcPct val="0"/>
              </a:spcBef>
              <a:spcAft>
                <a:spcPts val="600"/>
              </a:spcAft>
            </a:pPr>
            <a:r>
              <a:rPr lang="en-US" altLang="en-US" sz="4000" dirty="0">
                <a:latin typeface="+mj-lt"/>
                <a:ea typeface="+mj-ea"/>
                <a:cs typeface="+mj-cs"/>
              </a:rPr>
              <a:t>Terminology</a:t>
            </a:r>
            <a:endParaRPr lang="en-US" altLang="en-US" sz="4000" kern="1200" dirty="0">
              <a:solidFill>
                <a:schemeClr val="tx1"/>
              </a:solidFill>
              <a:latin typeface="+mj-lt"/>
              <a:ea typeface="+mj-ea"/>
              <a:cs typeface="+mj-cs"/>
            </a:endParaRPr>
          </a:p>
        </p:txBody>
      </p:sp>
      <p:sp>
        <p:nvSpPr>
          <p:cNvPr id="13" name="Rectangle 1">
            <a:extLst>
              <a:ext uri="{FF2B5EF4-FFF2-40B4-BE49-F238E27FC236}">
                <a16:creationId xmlns:a16="http://schemas.microsoft.com/office/drawing/2014/main" id="{807F020C-B73A-483E-9E49-D006D4DF847F}"/>
              </a:ext>
            </a:extLst>
          </p:cNvPr>
          <p:cNvSpPr>
            <a:spLocks noChangeArrowheads="1"/>
          </p:cNvSpPr>
          <p:nvPr/>
        </p:nvSpPr>
        <p:spPr bwMode="auto">
          <a:xfrm>
            <a:off x="1140797" y="1670192"/>
            <a:ext cx="9910406" cy="509367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120000"/>
              </a:lnSpc>
              <a:spcAft>
                <a:spcPts val="600"/>
              </a:spcAft>
            </a:pPr>
            <a:r>
              <a:rPr lang="en-US" b="0" i="0" dirty="0">
                <a:effectLst/>
                <a:latin typeface="+mn-lt"/>
              </a:rPr>
              <a:t>As you gain exposure to working on GTAC machine projects you will note a few common terms that are used often, below is a list of some you may encounter:</a:t>
            </a:r>
          </a:p>
          <a:p>
            <a:pPr algn="ctr" eaLnBrk="1" hangingPunct="1">
              <a:lnSpc>
                <a:spcPct val="120000"/>
              </a:lnSpc>
              <a:spcAft>
                <a:spcPts val="600"/>
              </a:spcAft>
            </a:pPr>
            <a:endParaRPr lang="en-US" b="0" i="0" dirty="0">
              <a:effectLst/>
              <a:latin typeface="+mn-lt"/>
            </a:endParaRPr>
          </a:p>
          <a:p>
            <a:pPr algn="ctr" eaLnBrk="1" hangingPunct="1">
              <a:lnSpc>
                <a:spcPct val="120000"/>
              </a:lnSpc>
              <a:spcAft>
                <a:spcPts val="600"/>
              </a:spcAft>
            </a:pPr>
            <a:endParaRPr lang="en-US" b="0" i="0" dirty="0">
              <a:effectLst/>
              <a:latin typeface="+mn-lt"/>
            </a:endParaRPr>
          </a:p>
          <a:p>
            <a:pPr marL="342900" indent="-342900">
              <a:lnSpc>
                <a:spcPct val="150000"/>
              </a:lnSpc>
              <a:buFont typeface="Arial" panose="020B0604020202020204" pitchFamily="34" charset="0"/>
              <a:buChar char="•"/>
            </a:pPr>
            <a:r>
              <a:rPr lang="en-US" u="sng" dirty="0">
                <a:latin typeface="+mn-lt"/>
              </a:rPr>
              <a:t>The Machine Package</a:t>
            </a:r>
            <a:r>
              <a:rPr lang="en-US" b="0" dirty="0">
                <a:latin typeface="+mn-lt"/>
              </a:rPr>
              <a:t> – Is the collection of all packages pertaining to a machine project. This includes documentation templates, software packages (such as the FW), </a:t>
            </a:r>
            <a:r>
              <a:rPr lang="en-US" b="0" dirty="0">
                <a:highlight>
                  <a:srgbClr val="FFFF00"/>
                </a:highlight>
                <a:latin typeface="+mn-lt"/>
              </a:rPr>
              <a:t>setup and getting started guides</a:t>
            </a:r>
            <a:r>
              <a:rPr lang="en-US" b="0" dirty="0">
                <a:latin typeface="+mn-lt"/>
              </a:rPr>
              <a:t> and a folder structure to store everything in. This is the package you will obtain when starting a new machine project.</a:t>
            </a:r>
            <a:endParaRPr lang="en-US" u="sng" dirty="0">
              <a:latin typeface="+mn-lt"/>
            </a:endParaRPr>
          </a:p>
          <a:p>
            <a:pPr marL="342900" indent="-342900">
              <a:lnSpc>
                <a:spcPct val="150000"/>
              </a:lnSpc>
              <a:buFont typeface="Arial" panose="020B0604020202020204" pitchFamily="34" charset="0"/>
              <a:buChar char="•"/>
            </a:pPr>
            <a:r>
              <a:rPr lang="en-US" u="sng" dirty="0">
                <a:latin typeface="+mn-lt"/>
              </a:rPr>
              <a:t>The Framework (FW)</a:t>
            </a:r>
            <a:r>
              <a:rPr lang="en-US" b="0" dirty="0">
                <a:latin typeface="+mn-lt"/>
              </a:rPr>
              <a:t> – Is the software packages (PLC and UI) contained in the Machine Package. The FW is a software starting point to be used, by Application Programmers, as a set of tools to work with towards deploying their machine.</a:t>
            </a:r>
          </a:p>
          <a:p>
            <a:pPr marL="342900" indent="-342900">
              <a:lnSpc>
                <a:spcPct val="150000"/>
              </a:lnSpc>
              <a:buFont typeface="Arial" panose="020B0604020202020204" pitchFamily="34" charset="0"/>
              <a:buChar char="•"/>
            </a:pPr>
            <a:endParaRPr lang="en-US" altLang="en-US" b="0" dirty="0">
              <a:latin typeface="+mn-lt"/>
              <a:ea typeface="+mn-ea"/>
            </a:endParaRPr>
          </a:p>
        </p:txBody>
      </p:sp>
    </p:spTree>
    <p:extLst>
      <p:ext uri="{BB962C8B-B14F-4D97-AF65-F5344CB8AC3E}">
        <p14:creationId xmlns:p14="http://schemas.microsoft.com/office/powerpoint/2010/main" val="423759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2" name="Picture 2" descr="Sultan Alrefaei Programmer GIF - Sultan Alrefaei Programmer Office -  Discover &amp;amp; Share GIFs">
            <a:extLst>
              <a:ext uri="{FF2B5EF4-FFF2-40B4-BE49-F238E27FC236}">
                <a16:creationId xmlns:a16="http://schemas.microsoft.com/office/drawing/2014/main" id="{88209342-8F96-4025-839E-2FF35740DBE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48889" y="1364899"/>
            <a:ext cx="5294221" cy="39706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9366AF8-C8DD-4CE7-AA59-840DCF468914}"/>
              </a:ext>
            </a:extLst>
          </p:cNvPr>
          <p:cNvSpPr txBox="1"/>
          <p:nvPr/>
        </p:nvSpPr>
        <p:spPr>
          <a:xfrm>
            <a:off x="1230790" y="5748404"/>
            <a:ext cx="4436198" cy="707886"/>
          </a:xfrm>
          <a:prstGeom prst="rect">
            <a:avLst/>
          </a:prstGeom>
          <a:noFill/>
        </p:spPr>
        <p:txBody>
          <a:bodyPr wrap="square">
            <a:spAutoFit/>
          </a:bodyPr>
          <a:lstStyle/>
          <a:p>
            <a:pPr algn="ctr"/>
            <a:r>
              <a:rPr lang="en-US" sz="4000" dirty="0"/>
              <a:t>Let’s look at the FW</a:t>
            </a:r>
          </a:p>
        </p:txBody>
      </p:sp>
      <p:pic>
        <p:nvPicPr>
          <p:cNvPr id="9" name="Picture 8" descr="Logo&#10;&#10;Description automatically generated">
            <a:extLst>
              <a:ext uri="{FF2B5EF4-FFF2-40B4-BE49-F238E27FC236}">
                <a16:creationId xmlns:a16="http://schemas.microsoft.com/office/drawing/2014/main" id="{7D953BC1-D955-4A17-90E5-A3D17D36B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4" y="153636"/>
            <a:ext cx="3908035" cy="1419303"/>
          </a:xfrm>
          <a:prstGeom prst="rect">
            <a:avLst/>
          </a:prstGeom>
        </p:spPr>
      </p:pic>
      <p:sp>
        <p:nvSpPr>
          <p:cNvPr id="8" name="Rectangle 1">
            <a:extLst>
              <a:ext uri="{FF2B5EF4-FFF2-40B4-BE49-F238E27FC236}">
                <a16:creationId xmlns:a16="http://schemas.microsoft.com/office/drawing/2014/main" id="{ADA65C11-7C7D-4738-9C76-9354CBCE1244}"/>
              </a:ext>
            </a:extLst>
          </p:cNvPr>
          <p:cNvSpPr>
            <a:spLocks noChangeArrowheads="1"/>
          </p:cNvSpPr>
          <p:nvPr/>
        </p:nvSpPr>
        <p:spPr bwMode="auto">
          <a:xfrm>
            <a:off x="7767874" y="94138"/>
            <a:ext cx="4274947" cy="127302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2300" dirty="0">
                <a:latin typeface="+mj-lt"/>
                <a:ea typeface="+mj-ea"/>
                <a:cs typeface="+mj-cs"/>
              </a:rPr>
              <a:t>Diving in</a:t>
            </a:r>
            <a:r>
              <a:rPr lang="en-US" altLang="en-US" sz="2300" kern="1200" dirty="0">
                <a:solidFill>
                  <a:schemeClr val="tx1"/>
                </a:solidFill>
                <a:latin typeface="+mj-lt"/>
                <a:ea typeface="+mj-ea"/>
                <a:cs typeface="+mj-cs"/>
              </a:rPr>
              <a:t>:</a:t>
            </a:r>
          </a:p>
          <a:p>
            <a:pPr algn="ctr" eaLnBrk="1" hangingPunct="1">
              <a:lnSpc>
                <a:spcPct val="90000"/>
              </a:lnSpc>
              <a:spcBef>
                <a:spcPct val="0"/>
              </a:spcBef>
              <a:spcAft>
                <a:spcPts val="600"/>
              </a:spcAft>
            </a:pPr>
            <a:r>
              <a:rPr lang="en-US" altLang="en-US" sz="4000" dirty="0">
                <a:latin typeface="+mj-lt"/>
                <a:ea typeface="+mj-ea"/>
                <a:cs typeface="+mj-cs"/>
              </a:rPr>
              <a:t>The FW</a:t>
            </a:r>
            <a:endParaRPr lang="en-US" altLang="en-US" sz="4000" kern="1200" dirty="0">
              <a:solidFill>
                <a:schemeClr val="tx1"/>
              </a:solidFill>
              <a:latin typeface="+mj-lt"/>
              <a:ea typeface="+mj-ea"/>
              <a:cs typeface="+mj-cs"/>
            </a:endParaRPr>
          </a:p>
        </p:txBody>
      </p:sp>
    </p:spTree>
    <p:extLst>
      <p:ext uri="{BB962C8B-B14F-4D97-AF65-F5344CB8AC3E}">
        <p14:creationId xmlns:p14="http://schemas.microsoft.com/office/powerpoint/2010/main" val="33538682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2108062" cy="765597"/>
          </a:xfrm>
          <a:prstGeom prst="rect">
            <a:avLst/>
          </a:prstGeom>
        </p:spPr>
      </p:pic>
      <p:sp>
        <p:nvSpPr>
          <p:cNvPr id="4" name="Rectangle 1">
            <a:extLst>
              <a:ext uri="{FF2B5EF4-FFF2-40B4-BE49-F238E27FC236}">
                <a16:creationId xmlns:a16="http://schemas.microsoft.com/office/drawing/2014/main" id="{171A7AA8-9679-4DEC-912E-522C07C1CA11}"/>
              </a:ext>
            </a:extLst>
          </p:cNvPr>
          <p:cNvSpPr>
            <a:spLocks noChangeArrowheads="1"/>
          </p:cNvSpPr>
          <p:nvPr/>
        </p:nvSpPr>
        <p:spPr bwMode="auto">
          <a:xfrm>
            <a:off x="5133315" y="3503690"/>
            <a:ext cx="6017476" cy="31460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120000"/>
              </a:lnSpc>
              <a:spcAft>
                <a:spcPts val="600"/>
              </a:spcAft>
            </a:pPr>
            <a:endParaRPr lang="en-US" sz="1900" dirty="0">
              <a:latin typeface="+mn-lt"/>
            </a:endParaRPr>
          </a:p>
        </p:txBody>
      </p:sp>
      <p:sp>
        <p:nvSpPr>
          <p:cNvPr id="24" name="Rectangle 1">
            <a:extLst>
              <a:ext uri="{FF2B5EF4-FFF2-40B4-BE49-F238E27FC236}">
                <a16:creationId xmlns:a16="http://schemas.microsoft.com/office/drawing/2014/main" id="{14C2AE16-4BF6-4040-B0AB-95595459C9CE}"/>
              </a:ext>
            </a:extLst>
          </p:cNvPr>
          <p:cNvSpPr>
            <a:spLocks noChangeArrowheads="1"/>
          </p:cNvSpPr>
          <p:nvPr/>
        </p:nvSpPr>
        <p:spPr bwMode="auto">
          <a:xfrm>
            <a:off x="7767874" y="94138"/>
            <a:ext cx="4274947" cy="87968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dirty="0">
                <a:latin typeface="+mj-lt"/>
                <a:ea typeface="+mj-ea"/>
                <a:cs typeface="+mj-cs"/>
              </a:rPr>
              <a:t>Where to Begin</a:t>
            </a:r>
            <a:endParaRPr lang="en-US" altLang="en-US" sz="4000" kern="1200" dirty="0">
              <a:solidFill>
                <a:schemeClr val="tx1"/>
              </a:solidFill>
              <a:latin typeface="+mj-lt"/>
              <a:ea typeface="+mj-ea"/>
              <a:cs typeface="+mj-cs"/>
            </a:endParaRPr>
          </a:p>
        </p:txBody>
      </p:sp>
      <p:pic>
        <p:nvPicPr>
          <p:cNvPr id="1026" name="Picture 2" descr="Math Confusion GIF - Math Confusion Wait A Minute - Discover &amp; Share GIFs">
            <a:extLst>
              <a:ext uri="{FF2B5EF4-FFF2-40B4-BE49-F238E27FC236}">
                <a16:creationId xmlns:a16="http://schemas.microsoft.com/office/drawing/2014/main" id="{21536801-5AB0-49B7-8598-D2B760AEC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0190" y="1969212"/>
            <a:ext cx="4751620" cy="2652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obe Acrobat - Wikipedia">
            <a:extLst>
              <a:ext uri="{FF2B5EF4-FFF2-40B4-BE49-F238E27FC236}">
                <a16:creationId xmlns:a16="http://schemas.microsoft.com/office/drawing/2014/main" id="{F688AA86-3D25-410F-82A9-AC057507E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30" y="2198178"/>
            <a:ext cx="905079" cy="8695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09281D-2883-4913-90D3-426ADF6BCEB7}"/>
              </a:ext>
            </a:extLst>
          </p:cNvPr>
          <p:cNvPicPr>
            <a:picLocks noChangeAspect="1"/>
          </p:cNvPicPr>
          <p:nvPr/>
        </p:nvPicPr>
        <p:blipFill>
          <a:blip r:embed="rId5"/>
          <a:stretch>
            <a:fillRect/>
          </a:stretch>
        </p:blipFill>
        <p:spPr>
          <a:xfrm>
            <a:off x="3472682" y="1067957"/>
            <a:ext cx="5232992" cy="56959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E9039045-F925-4775-B684-ED6CB5F21FCF}"/>
              </a:ext>
            </a:extLst>
          </p:cNvPr>
          <p:cNvPicPr>
            <a:picLocks noChangeAspect="1"/>
          </p:cNvPicPr>
          <p:nvPr/>
        </p:nvPicPr>
        <p:blipFill>
          <a:blip r:embed="rId6"/>
          <a:stretch>
            <a:fillRect/>
          </a:stretch>
        </p:blipFill>
        <p:spPr>
          <a:xfrm>
            <a:off x="3479504" y="1067958"/>
            <a:ext cx="5232992" cy="56959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675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2108062" cy="765597"/>
          </a:xfrm>
          <a:prstGeom prst="rect">
            <a:avLst/>
          </a:prstGeom>
        </p:spPr>
      </p:pic>
      <p:sp>
        <p:nvSpPr>
          <p:cNvPr id="4" name="Rectangle 1">
            <a:extLst>
              <a:ext uri="{FF2B5EF4-FFF2-40B4-BE49-F238E27FC236}">
                <a16:creationId xmlns:a16="http://schemas.microsoft.com/office/drawing/2014/main" id="{171A7AA8-9679-4DEC-912E-522C07C1CA11}"/>
              </a:ext>
            </a:extLst>
          </p:cNvPr>
          <p:cNvSpPr>
            <a:spLocks noChangeArrowheads="1"/>
          </p:cNvSpPr>
          <p:nvPr/>
        </p:nvSpPr>
        <p:spPr bwMode="auto">
          <a:xfrm>
            <a:off x="5133315" y="3503690"/>
            <a:ext cx="6017476" cy="31460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120000"/>
              </a:lnSpc>
              <a:spcAft>
                <a:spcPts val="600"/>
              </a:spcAft>
            </a:pPr>
            <a:endParaRPr lang="en-US" sz="1900" dirty="0">
              <a:latin typeface="+mn-lt"/>
            </a:endParaRPr>
          </a:p>
        </p:txBody>
      </p:sp>
      <p:sp>
        <p:nvSpPr>
          <p:cNvPr id="24" name="Rectangle 1">
            <a:extLst>
              <a:ext uri="{FF2B5EF4-FFF2-40B4-BE49-F238E27FC236}">
                <a16:creationId xmlns:a16="http://schemas.microsoft.com/office/drawing/2014/main" id="{14C2AE16-4BF6-4040-B0AB-95595459C9CE}"/>
              </a:ext>
            </a:extLst>
          </p:cNvPr>
          <p:cNvSpPr>
            <a:spLocks noChangeArrowheads="1"/>
          </p:cNvSpPr>
          <p:nvPr/>
        </p:nvSpPr>
        <p:spPr bwMode="auto">
          <a:xfrm>
            <a:off x="7767874" y="94137"/>
            <a:ext cx="4274947" cy="119895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dirty="0">
                <a:latin typeface="+mj-lt"/>
                <a:ea typeface="+mj-ea"/>
                <a:cs typeface="+mj-cs"/>
              </a:rPr>
              <a:t>PLC Major Sections</a:t>
            </a:r>
          </a:p>
          <a:p>
            <a:pPr algn="ctr" eaLnBrk="1" hangingPunct="1">
              <a:lnSpc>
                <a:spcPct val="90000"/>
              </a:lnSpc>
              <a:spcBef>
                <a:spcPct val="0"/>
              </a:spcBef>
              <a:spcAft>
                <a:spcPts val="600"/>
              </a:spcAft>
            </a:pPr>
            <a:r>
              <a:rPr lang="en-US" altLang="en-US" dirty="0">
                <a:latin typeface="+mj-lt"/>
                <a:ea typeface="+mj-ea"/>
                <a:cs typeface="+mj-cs"/>
              </a:rPr>
              <a:t>The Sky High View</a:t>
            </a:r>
            <a:endParaRPr lang="en-US" alt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FE903C64-A6D4-44C4-9C1B-DE6A01EC52BC}"/>
              </a:ext>
            </a:extLst>
          </p:cNvPr>
          <p:cNvPicPr>
            <a:picLocks noChangeAspect="1"/>
          </p:cNvPicPr>
          <p:nvPr/>
        </p:nvPicPr>
        <p:blipFill>
          <a:blip r:embed="rId3"/>
          <a:stretch>
            <a:fillRect/>
          </a:stretch>
        </p:blipFill>
        <p:spPr>
          <a:xfrm>
            <a:off x="3276600" y="1387227"/>
            <a:ext cx="5638800" cy="5289387"/>
          </a:xfrm>
          <a:prstGeom prst="rect">
            <a:avLst/>
          </a:prstGeom>
        </p:spPr>
      </p:pic>
      <p:sp>
        <p:nvSpPr>
          <p:cNvPr id="12" name="Oval 11">
            <a:extLst>
              <a:ext uri="{FF2B5EF4-FFF2-40B4-BE49-F238E27FC236}">
                <a16:creationId xmlns:a16="http://schemas.microsoft.com/office/drawing/2014/main" id="{819D9557-6808-4467-BCC8-1C814AAECE71}"/>
              </a:ext>
            </a:extLst>
          </p:cNvPr>
          <p:cNvSpPr/>
          <p:nvPr/>
        </p:nvSpPr>
        <p:spPr>
          <a:xfrm>
            <a:off x="3503314" y="4436197"/>
            <a:ext cx="1403288" cy="31687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291FBB8F-0738-47DC-92A3-C2FB9356D21C}"/>
              </a:ext>
            </a:extLst>
          </p:cNvPr>
          <p:cNvSpPr/>
          <p:nvPr/>
        </p:nvSpPr>
        <p:spPr>
          <a:xfrm>
            <a:off x="3503314" y="5247077"/>
            <a:ext cx="1403288" cy="31687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72822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2108062" cy="765597"/>
          </a:xfrm>
          <a:prstGeom prst="rect">
            <a:avLst/>
          </a:prstGeom>
        </p:spPr>
      </p:pic>
      <p:sp>
        <p:nvSpPr>
          <p:cNvPr id="4" name="Rectangle 1">
            <a:extLst>
              <a:ext uri="{FF2B5EF4-FFF2-40B4-BE49-F238E27FC236}">
                <a16:creationId xmlns:a16="http://schemas.microsoft.com/office/drawing/2014/main" id="{171A7AA8-9679-4DEC-912E-522C07C1CA11}"/>
              </a:ext>
            </a:extLst>
          </p:cNvPr>
          <p:cNvSpPr>
            <a:spLocks noChangeArrowheads="1"/>
          </p:cNvSpPr>
          <p:nvPr/>
        </p:nvSpPr>
        <p:spPr bwMode="auto">
          <a:xfrm>
            <a:off x="5133315" y="3503690"/>
            <a:ext cx="6017476" cy="31460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120000"/>
              </a:lnSpc>
              <a:spcAft>
                <a:spcPts val="600"/>
              </a:spcAft>
            </a:pPr>
            <a:endParaRPr lang="en-US" sz="1900" dirty="0">
              <a:latin typeface="+mn-lt"/>
            </a:endParaRPr>
          </a:p>
        </p:txBody>
      </p:sp>
      <p:pic>
        <p:nvPicPr>
          <p:cNvPr id="3" name="Picture 2">
            <a:extLst>
              <a:ext uri="{FF2B5EF4-FFF2-40B4-BE49-F238E27FC236}">
                <a16:creationId xmlns:a16="http://schemas.microsoft.com/office/drawing/2014/main" id="{3CBBC79F-9ED1-4B96-BBB7-4B0506001ED6}"/>
              </a:ext>
            </a:extLst>
          </p:cNvPr>
          <p:cNvPicPr>
            <a:picLocks noChangeAspect="1"/>
          </p:cNvPicPr>
          <p:nvPr/>
        </p:nvPicPr>
        <p:blipFill>
          <a:blip r:embed="rId3"/>
          <a:stretch>
            <a:fillRect/>
          </a:stretch>
        </p:blipFill>
        <p:spPr>
          <a:xfrm>
            <a:off x="0" y="1154333"/>
            <a:ext cx="8936759" cy="5703666"/>
          </a:xfrm>
          <a:prstGeom prst="rect">
            <a:avLst/>
          </a:prstGeom>
        </p:spPr>
      </p:pic>
      <p:sp>
        <p:nvSpPr>
          <p:cNvPr id="24" name="Rectangle 1">
            <a:extLst>
              <a:ext uri="{FF2B5EF4-FFF2-40B4-BE49-F238E27FC236}">
                <a16:creationId xmlns:a16="http://schemas.microsoft.com/office/drawing/2014/main" id="{14C2AE16-4BF6-4040-B0AB-95595459C9CE}"/>
              </a:ext>
            </a:extLst>
          </p:cNvPr>
          <p:cNvSpPr>
            <a:spLocks noChangeArrowheads="1"/>
          </p:cNvSpPr>
          <p:nvPr/>
        </p:nvSpPr>
        <p:spPr bwMode="auto">
          <a:xfrm>
            <a:off x="7767874" y="94137"/>
            <a:ext cx="4274947" cy="119895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dirty="0">
                <a:latin typeface="+mj-lt"/>
                <a:ea typeface="+mj-ea"/>
                <a:cs typeface="+mj-cs"/>
              </a:rPr>
              <a:t>PLC Major Sections</a:t>
            </a:r>
          </a:p>
          <a:p>
            <a:pPr algn="ctr" eaLnBrk="1" hangingPunct="1">
              <a:lnSpc>
                <a:spcPct val="90000"/>
              </a:lnSpc>
              <a:spcBef>
                <a:spcPct val="0"/>
              </a:spcBef>
              <a:spcAft>
                <a:spcPts val="600"/>
              </a:spcAft>
            </a:pPr>
            <a:r>
              <a:rPr lang="en-US" altLang="en-US" kern="1200" dirty="0">
                <a:solidFill>
                  <a:schemeClr val="tx1"/>
                </a:solidFill>
                <a:latin typeface="+mj-lt"/>
                <a:ea typeface="+mj-ea"/>
                <a:cs typeface="+mj-cs"/>
              </a:rPr>
              <a:t>Let</a:t>
            </a:r>
            <a:r>
              <a:rPr lang="en-US" altLang="en-US" dirty="0">
                <a:latin typeface="+mj-lt"/>
                <a:ea typeface="+mj-ea"/>
                <a:cs typeface="+mj-cs"/>
              </a:rPr>
              <a:t>’s go to Main!</a:t>
            </a:r>
            <a:endParaRPr lang="en-US" altLang="en-US" kern="1200" dirty="0">
              <a:solidFill>
                <a:schemeClr val="tx1"/>
              </a:solidFill>
              <a:latin typeface="+mj-lt"/>
              <a:ea typeface="+mj-ea"/>
              <a:cs typeface="+mj-cs"/>
            </a:endParaRPr>
          </a:p>
        </p:txBody>
      </p:sp>
    </p:spTree>
    <p:extLst>
      <p:ext uri="{BB962C8B-B14F-4D97-AF65-F5344CB8AC3E}">
        <p14:creationId xmlns:p14="http://schemas.microsoft.com/office/powerpoint/2010/main" val="234420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5" y="208224"/>
            <a:ext cx="1400062" cy="508468"/>
          </a:xfrm>
          <a:prstGeom prst="rect">
            <a:avLst/>
          </a:prstGeom>
        </p:spPr>
      </p:pic>
      <p:sp>
        <p:nvSpPr>
          <p:cNvPr id="24" name="Rectangle 1">
            <a:extLst>
              <a:ext uri="{FF2B5EF4-FFF2-40B4-BE49-F238E27FC236}">
                <a16:creationId xmlns:a16="http://schemas.microsoft.com/office/drawing/2014/main" id="{14C2AE16-4BF6-4040-B0AB-95595459C9CE}"/>
              </a:ext>
            </a:extLst>
          </p:cNvPr>
          <p:cNvSpPr>
            <a:spLocks noChangeArrowheads="1"/>
          </p:cNvSpPr>
          <p:nvPr/>
        </p:nvSpPr>
        <p:spPr bwMode="auto">
          <a:xfrm>
            <a:off x="7767874" y="94137"/>
            <a:ext cx="4274947" cy="119895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dirty="0">
                <a:latin typeface="+mj-lt"/>
                <a:ea typeface="+mj-ea"/>
                <a:cs typeface="+mj-cs"/>
              </a:rPr>
              <a:t>PLC Major Sections</a:t>
            </a:r>
          </a:p>
          <a:p>
            <a:pPr algn="ctr" eaLnBrk="1" hangingPunct="1">
              <a:lnSpc>
                <a:spcPct val="90000"/>
              </a:lnSpc>
              <a:spcBef>
                <a:spcPct val="0"/>
              </a:spcBef>
              <a:spcAft>
                <a:spcPts val="600"/>
              </a:spcAft>
            </a:pPr>
            <a:r>
              <a:rPr lang="en-US" altLang="en-US" dirty="0">
                <a:latin typeface="+mj-lt"/>
                <a:ea typeface="+mj-ea"/>
                <a:cs typeface="+mj-cs"/>
              </a:rPr>
              <a:t>Hierarchy</a:t>
            </a:r>
            <a:endParaRPr lang="en-US" altLang="en-US" kern="12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18D719F1-6091-44B2-B7A7-42ACCBC7F651}"/>
              </a:ext>
            </a:extLst>
          </p:cNvPr>
          <p:cNvSpPr/>
          <p:nvPr/>
        </p:nvSpPr>
        <p:spPr>
          <a:xfrm>
            <a:off x="5163493" y="880038"/>
            <a:ext cx="1865013" cy="570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Main</a:t>
            </a:r>
          </a:p>
        </p:txBody>
      </p:sp>
      <p:sp>
        <p:nvSpPr>
          <p:cNvPr id="9" name="Rectangle 8">
            <a:extLst>
              <a:ext uri="{FF2B5EF4-FFF2-40B4-BE49-F238E27FC236}">
                <a16:creationId xmlns:a16="http://schemas.microsoft.com/office/drawing/2014/main" id="{619879ED-4C9E-42D3-86DE-E322F710F848}"/>
              </a:ext>
            </a:extLst>
          </p:cNvPr>
          <p:cNvSpPr/>
          <p:nvPr/>
        </p:nvSpPr>
        <p:spPr>
          <a:xfrm>
            <a:off x="2109018" y="2089732"/>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Ecat</a:t>
            </a:r>
            <a:r>
              <a:rPr lang="en-CA" dirty="0"/>
              <a:t> Master</a:t>
            </a:r>
          </a:p>
        </p:txBody>
      </p:sp>
      <p:sp>
        <p:nvSpPr>
          <p:cNvPr id="11" name="Rectangle 10">
            <a:extLst>
              <a:ext uri="{FF2B5EF4-FFF2-40B4-BE49-F238E27FC236}">
                <a16:creationId xmlns:a16="http://schemas.microsoft.com/office/drawing/2014/main" id="{8F1CFEFD-CE06-40BF-AA94-3827465CEE01}"/>
              </a:ext>
            </a:extLst>
          </p:cNvPr>
          <p:cNvSpPr/>
          <p:nvPr/>
        </p:nvSpPr>
        <p:spPr>
          <a:xfrm>
            <a:off x="8749127" y="4992017"/>
            <a:ext cx="1471386"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IC01…08</a:t>
            </a:r>
          </a:p>
        </p:txBody>
      </p:sp>
      <p:sp>
        <p:nvSpPr>
          <p:cNvPr id="13" name="Rectangle 12">
            <a:extLst>
              <a:ext uri="{FF2B5EF4-FFF2-40B4-BE49-F238E27FC236}">
                <a16:creationId xmlns:a16="http://schemas.microsoft.com/office/drawing/2014/main" id="{9713D813-2906-44B0-BCF4-BA1ADC7EFEE3}"/>
              </a:ext>
            </a:extLst>
          </p:cNvPr>
          <p:cNvSpPr/>
          <p:nvPr/>
        </p:nvSpPr>
        <p:spPr>
          <a:xfrm>
            <a:off x="10836685" y="4990676"/>
            <a:ext cx="1094072"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R01</a:t>
            </a:r>
          </a:p>
          <a:p>
            <a:pPr algn="ctr"/>
            <a:r>
              <a:rPr lang="en-CA" dirty="0"/>
              <a:t>…</a:t>
            </a:r>
          </a:p>
        </p:txBody>
      </p:sp>
      <p:sp>
        <p:nvSpPr>
          <p:cNvPr id="14" name="Rectangle 13">
            <a:extLst>
              <a:ext uri="{FF2B5EF4-FFF2-40B4-BE49-F238E27FC236}">
                <a16:creationId xmlns:a16="http://schemas.microsoft.com/office/drawing/2014/main" id="{15F81D2E-DADD-4F14-894C-58A51807D9CD}"/>
              </a:ext>
            </a:extLst>
          </p:cNvPr>
          <p:cNvSpPr/>
          <p:nvPr/>
        </p:nvSpPr>
        <p:spPr>
          <a:xfrm>
            <a:off x="8749127" y="5587656"/>
            <a:ext cx="715336"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Fix01…</a:t>
            </a:r>
          </a:p>
        </p:txBody>
      </p:sp>
      <p:sp>
        <p:nvSpPr>
          <p:cNvPr id="16" name="Rectangle 15">
            <a:extLst>
              <a:ext uri="{FF2B5EF4-FFF2-40B4-BE49-F238E27FC236}">
                <a16:creationId xmlns:a16="http://schemas.microsoft.com/office/drawing/2014/main" id="{B862EFBD-6D44-4E0D-ADF7-2E438FFF0650}"/>
              </a:ext>
            </a:extLst>
          </p:cNvPr>
          <p:cNvSpPr/>
          <p:nvPr/>
        </p:nvSpPr>
        <p:spPr>
          <a:xfrm>
            <a:off x="9505177" y="5587656"/>
            <a:ext cx="715336"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t>
            </a:r>
          </a:p>
          <a:p>
            <a:pPr algn="ctr"/>
            <a:r>
              <a:rPr lang="en-CA" dirty="0"/>
              <a:t>Fix16</a:t>
            </a:r>
          </a:p>
        </p:txBody>
      </p:sp>
      <p:sp>
        <p:nvSpPr>
          <p:cNvPr id="18" name="Rectangle 17">
            <a:extLst>
              <a:ext uri="{FF2B5EF4-FFF2-40B4-BE49-F238E27FC236}">
                <a16:creationId xmlns:a16="http://schemas.microsoft.com/office/drawing/2014/main" id="{187CF7A4-7500-4310-B9E4-DC0BE845ADDF}"/>
              </a:ext>
            </a:extLst>
          </p:cNvPr>
          <p:cNvSpPr/>
          <p:nvPr/>
        </p:nvSpPr>
        <p:spPr>
          <a:xfrm>
            <a:off x="8640598" y="6194582"/>
            <a:ext cx="823865"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Fix101…</a:t>
            </a:r>
          </a:p>
        </p:txBody>
      </p:sp>
      <p:sp>
        <p:nvSpPr>
          <p:cNvPr id="20" name="Rectangle 19">
            <a:extLst>
              <a:ext uri="{FF2B5EF4-FFF2-40B4-BE49-F238E27FC236}">
                <a16:creationId xmlns:a16="http://schemas.microsoft.com/office/drawing/2014/main" id="{DB6BCA5E-FAC7-44A9-BD27-642C29A030BC}"/>
              </a:ext>
            </a:extLst>
          </p:cNvPr>
          <p:cNvSpPr/>
          <p:nvPr/>
        </p:nvSpPr>
        <p:spPr>
          <a:xfrm>
            <a:off x="9505177" y="6194582"/>
            <a:ext cx="823865"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t>
            </a:r>
          </a:p>
          <a:p>
            <a:pPr algn="ctr"/>
            <a:r>
              <a:rPr lang="en-CA" dirty="0"/>
              <a:t>Fix112</a:t>
            </a:r>
          </a:p>
        </p:txBody>
      </p:sp>
      <p:sp>
        <p:nvSpPr>
          <p:cNvPr id="26" name="Rectangle 25">
            <a:extLst>
              <a:ext uri="{FF2B5EF4-FFF2-40B4-BE49-F238E27FC236}">
                <a16:creationId xmlns:a16="http://schemas.microsoft.com/office/drawing/2014/main" id="{C931079D-3145-4302-A167-E6D6E4AB49A9}"/>
              </a:ext>
            </a:extLst>
          </p:cNvPr>
          <p:cNvSpPr/>
          <p:nvPr/>
        </p:nvSpPr>
        <p:spPr>
          <a:xfrm>
            <a:off x="3107976" y="2088345"/>
            <a:ext cx="949217"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GTAC Config</a:t>
            </a:r>
          </a:p>
        </p:txBody>
      </p:sp>
      <p:sp>
        <p:nvSpPr>
          <p:cNvPr id="27" name="Rectangle 26">
            <a:extLst>
              <a:ext uri="{FF2B5EF4-FFF2-40B4-BE49-F238E27FC236}">
                <a16:creationId xmlns:a16="http://schemas.microsoft.com/office/drawing/2014/main" id="{D28117D6-CE6A-450C-8FDE-0EF934FBE949}"/>
              </a:ext>
            </a:extLst>
          </p:cNvPr>
          <p:cNvSpPr/>
          <p:nvPr/>
        </p:nvSpPr>
        <p:spPr>
          <a:xfrm>
            <a:off x="4100961" y="2088345"/>
            <a:ext cx="949217"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UI</a:t>
            </a:r>
          </a:p>
        </p:txBody>
      </p:sp>
      <p:sp>
        <p:nvSpPr>
          <p:cNvPr id="28" name="Rectangle 27">
            <a:extLst>
              <a:ext uri="{FF2B5EF4-FFF2-40B4-BE49-F238E27FC236}">
                <a16:creationId xmlns:a16="http://schemas.microsoft.com/office/drawing/2014/main" id="{AF0198EC-889F-44F7-93B1-A9DF82C4E57A}"/>
              </a:ext>
            </a:extLst>
          </p:cNvPr>
          <p:cNvSpPr/>
          <p:nvPr/>
        </p:nvSpPr>
        <p:spPr>
          <a:xfrm>
            <a:off x="5093946" y="2088345"/>
            <a:ext cx="949217"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Faults</a:t>
            </a:r>
          </a:p>
        </p:txBody>
      </p:sp>
      <p:sp>
        <p:nvSpPr>
          <p:cNvPr id="29" name="Rectangle 28">
            <a:extLst>
              <a:ext uri="{FF2B5EF4-FFF2-40B4-BE49-F238E27FC236}">
                <a16:creationId xmlns:a16="http://schemas.microsoft.com/office/drawing/2014/main" id="{32F95D52-494F-4E7F-933B-3EFF01F52530}"/>
              </a:ext>
            </a:extLst>
          </p:cNvPr>
          <p:cNvSpPr/>
          <p:nvPr/>
        </p:nvSpPr>
        <p:spPr>
          <a:xfrm>
            <a:off x="6086931" y="2088345"/>
            <a:ext cx="1696872"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Robot Interlock Map</a:t>
            </a:r>
          </a:p>
        </p:txBody>
      </p:sp>
      <p:sp>
        <p:nvSpPr>
          <p:cNvPr id="30" name="Rectangle 29">
            <a:extLst>
              <a:ext uri="{FF2B5EF4-FFF2-40B4-BE49-F238E27FC236}">
                <a16:creationId xmlns:a16="http://schemas.microsoft.com/office/drawing/2014/main" id="{9E97DB54-928A-49D0-9992-7E2C038075C7}"/>
              </a:ext>
            </a:extLst>
          </p:cNvPr>
          <p:cNvSpPr/>
          <p:nvPr/>
        </p:nvSpPr>
        <p:spPr>
          <a:xfrm>
            <a:off x="7821534" y="2088345"/>
            <a:ext cx="949217"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Task Id Record</a:t>
            </a:r>
          </a:p>
        </p:txBody>
      </p:sp>
      <p:sp>
        <p:nvSpPr>
          <p:cNvPr id="31" name="Rectangle 30">
            <a:extLst>
              <a:ext uri="{FF2B5EF4-FFF2-40B4-BE49-F238E27FC236}">
                <a16:creationId xmlns:a16="http://schemas.microsoft.com/office/drawing/2014/main" id="{4E8136E0-BBD3-445B-9FAE-21C094E0E405}"/>
              </a:ext>
            </a:extLst>
          </p:cNvPr>
          <p:cNvSpPr/>
          <p:nvPr/>
        </p:nvSpPr>
        <p:spPr>
          <a:xfrm>
            <a:off x="8809439" y="2088345"/>
            <a:ext cx="949217"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Cell Services</a:t>
            </a:r>
          </a:p>
        </p:txBody>
      </p:sp>
      <p:sp>
        <p:nvSpPr>
          <p:cNvPr id="32" name="Rectangle 31">
            <a:extLst>
              <a:ext uri="{FF2B5EF4-FFF2-40B4-BE49-F238E27FC236}">
                <a16:creationId xmlns:a16="http://schemas.microsoft.com/office/drawing/2014/main" id="{C5DCD563-61D9-4B63-AE7F-FC999014A1A1}"/>
              </a:ext>
            </a:extLst>
          </p:cNvPr>
          <p:cNvSpPr/>
          <p:nvPr/>
        </p:nvSpPr>
        <p:spPr>
          <a:xfrm>
            <a:off x="336374" y="2845405"/>
            <a:ext cx="949217"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Ped Stations</a:t>
            </a:r>
          </a:p>
        </p:txBody>
      </p:sp>
      <p:sp>
        <p:nvSpPr>
          <p:cNvPr id="33" name="Rectangle 32">
            <a:extLst>
              <a:ext uri="{FF2B5EF4-FFF2-40B4-BE49-F238E27FC236}">
                <a16:creationId xmlns:a16="http://schemas.microsoft.com/office/drawing/2014/main" id="{DF147125-5822-4062-9A1B-5BAD8A31B19C}"/>
              </a:ext>
            </a:extLst>
          </p:cNvPr>
          <p:cNvSpPr/>
          <p:nvPr/>
        </p:nvSpPr>
        <p:spPr>
          <a:xfrm>
            <a:off x="1408350" y="2845405"/>
            <a:ext cx="1218788"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Ancillary Equipment</a:t>
            </a:r>
          </a:p>
        </p:txBody>
      </p:sp>
      <p:sp>
        <p:nvSpPr>
          <p:cNvPr id="35" name="Rectangle 34">
            <a:extLst>
              <a:ext uri="{FF2B5EF4-FFF2-40B4-BE49-F238E27FC236}">
                <a16:creationId xmlns:a16="http://schemas.microsoft.com/office/drawing/2014/main" id="{05799E73-506A-4441-80BE-961861867879}"/>
              </a:ext>
            </a:extLst>
          </p:cNvPr>
          <p:cNvSpPr/>
          <p:nvPr/>
        </p:nvSpPr>
        <p:spPr>
          <a:xfrm>
            <a:off x="2750092" y="2845405"/>
            <a:ext cx="949217"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Servo Motion</a:t>
            </a:r>
          </a:p>
        </p:txBody>
      </p:sp>
      <p:sp>
        <p:nvSpPr>
          <p:cNvPr id="36" name="Rectangle 35">
            <a:extLst>
              <a:ext uri="{FF2B5EF4-FFF2-40B4-BE49-F238E27FC236}">
                <a16:creationId xmlns:a16="http://schemas.microsoft.com/office/drawing/2014/main" id="{B57B7E84-F379-42E5-896A-ACD9975E9E3E}"/>
              </a:ext>
            </a:extLst>
          </p:cNvPr>
          <p:cNvSpPr/>
          <p:nvPr/>
        </p:nvSpPr>
        <p:spPr>
          <a:xfrm>
            <a:off x="3822263" y="2845405"/>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PD01</a:t>
            </a:r>
          </a:p>
        </p:txBody>
      </p:sp>
      <p:sp>
        <p:nvSpPr>
          <p:cNvPr id="37" name="Rectangle 36">
            <a:extLst>
              <a:ext uri="{FF2B5EF4-FFF2-40B4-BE49-F238E27FC236}">
                <a16:creationId xmlns:a16="http://schemas.microsoft.com/office/drawing/2014/main" id="{E758E4DD-43D5-4149-8DA7-0F88083381E2}"/>
              </a:ext>
            </a:extLst>
          </p:cNvPr>
          <p:cNvSpPr/>
          <p:nvPr/>
        </p:nvSpPr>
        <p:spPr>
          <a:xfrm>
            <a:off x="4894434" y="2845405"/>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SS01</a:t>
            </a:r>
          </a:p>
        </p:txBody>
      </p:sp>
      <p:sp>
        <p:nvSpPr>
          <p:cNvPr id="38" name="Rectangle 37">
            <a:extLst>
              <a:ext uri="{FF2B5EF4-FFF2-40B4-BE49-F238E27FC236}">
                <a16:creationId xmlns:a16="http://schemas.microsoft.com/office/drawing/2014/main" id="{44A0094D-1FB9-4281-ACF7-185FF7C1A939}"/>
              </a:ext>
            </a:extLst>
          </p:cNvPr>
          <p:cNvSpPr/>
          <p:nvPr/>
        </p:nvSpPr>
        <p:spPr>
          <a:xfrm>
            <a:off x="4894434" y="3446640"/>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SS02</a:t>
            </a:r>
          </a:p>
        </p:txBody>
      </p:sp>
      <p:sp>
        <p:nvSpPr>
          <p:cNvPr id="39" name="Rectangle 38">
            <a:extLst>
              <a:ext uri="{FF2B5EF4-FFF2-40B4-BE49-F238E27FC236}">
                <a16:creationId xmlns:a16="http://schemas.microsoft.com/office/drawing/2014/main" id="{18DD8A1E-B478-4AE5-951A-BD9CC1CB7DFB}"/>
              </a:ext>
            </a:extLst>
          </p:cNvPr>
          <p:cNvSpPr/>
          <p:nvPr/>
        </p:nvSpPr>
        <p:spPr>
          <a:xfrm>
            <a:off x="5966605" y="2845405"/>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ESW01</a:t>
            </a:r>
          </a:p>
        </p:txBody>
      </p:sp>
      <p:sp>
        <p:nvSpPr>
          <p:cNvPr id="40" name="Rectangle 39">
            <a:extLst>
              <a:ext uri="{FF2B5EF4-FFF2-40B4-BE49-F238E27FC236}">
                <a16:creationId xmlns:a16="http://schemas.microsoft.com/office/drawing/2014/main" id="{10D686F4-1247-4610-8F55-F44D6D706601}"/>
              </a:ext>
            </a:extLst>
          </p:cNvPr>
          <p:cNvSpPr/>
          <p:nvPr/>
        </p:nvSpPr>
        <p:spPr>
          <a:xfrm>
            <a:off x="5965961" y="3446076"/>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ESW02</a:t>
            </a:r>
          </a:p>
        </p:txBody>
      </p:sp>
      <p:sp>
        <p:nvSpPr>
          <p:cNvPr id="41" name="Rectangle 40">
            <a:extLst>
              <a:ext uri="{FF2B5EF4-FFF2-40B4-BE49-F238E27FC236}">
                <a16:creationId xmlns:a16="http://schemas.microsoft.com/office/drawing/2014/main" id="{39FBD1CC-3B6C-4898-847D-6E428E34AF8B}"/>
              </a:ext>
            </a:extLst>
          </p:cNvPr>
          <p:cNvSpPr/>
          <p:nvPr/>
        </p:nvSpPr>
        <p:spPr>
          <a:xfrm>
            <a:off x="5964672" y="4045727"/>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ESW03</a:t>
            </a:r>
          </a:p>
        </p:txBody>
      </p:sp>
      <p:sp>
        <p:nvSpPr>
          <p:cNvPr id="42" name="Rectangle 41">
            <a:extLst>
              <a:ext uri="{FF2B5EF4-FFF2-40B4-BE49-F238E27FC236}">
                <a16:creationId xmlns:a16="http://schemas.microsoft.com/office/drawing/2014/main" id="{8704DB90-BF88-4E69-8560-8543DE04635B}"/>
              </a:ext>
            </a:extLst>
          </p:cNvPr>
          <p:cNvSpPr/>
          <p:nvPr/>
        </p:nvSpPr>
        <p:spPr>
          <a:xfrm>
            <a:off x="7103017" y="2845405"/>
            <a:ext cx="1091824" cy="57036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EOATs</a:t>
            </a:r>
          </a:p>
        </p:txBody>
      </p:sp>
      <p:sp>
        <p:nvSpPr>
          <p:cNvPr id="43" name="Rectangle 42">
            <a:extLst>
              <a:ext uri="{FF2B5EF4-FFF2-40B4-BE49-F238E27FC236}">
                <a16:creationId xmlns:a16="http://schemas.microsoft.com/office/drawing/2014/main" id="{A96D4C4D-5480-4371-9829-92D47C302630}"/>
              </a:ext>
            </a:extLst>
          </p:cNvPr>
          <p:cNvSpPr/>
          <p:nvPr/>
        </p:nvSpPr>
        <p:spPr>
          <a:xfrm>
            <a:off x="8967299" y="2849806"/>
            <a:ext cx="949217" cy="57036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ICs</a:t>
            </a:r>
          </a:p>
        </p:txBody>
      </p:sp>
      <p:sp>
        <p:nvSpPr>
          <p:cNvPr id="44" name="Rectangle 43">
            <a:extLst>
              <a:ext uri="{FF2B5EF4-FFF2-40B4-BE49-F238E27FC236}">
                <a16:creationId xmlns:a16="http://schemas.microsoft.com/office/drawing/2014/main" id="{E5A769CB-BED9-478F-850A-49B337845FF3}"/>
              </a:ext>
            </a:extLst>
          </p:cNvPr>
          <p:cNvSpPr/>
          <p:nvPr/>
        </p:nvSpPr>
        <p:spPr>
          <a:xfrm>
            <a:off x="10840183" y="2845405"/>
            <a:ext cx="1091824" cy="57036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Robots</a:t>
            </a:r>
          </a:p>
        </p:txBody>
      </p:sp>
      <p:sp>
        <p:nvSpPr>
          <p:cNvPr id="46" name="Rectangle 45">
            <a:extLst>
              <a:ext uri="{FF2B5EF4-FFF2-40B4-BE49-F238E27FC236}">
                <a16:creationId xmlns:a16="http://schemas.microsoft.com/office/drawing/2014/main" id="{1FDEF1DB-D9EC-4CC7-B341-653F2E8691C0}"/>
              </a:ext>
            </a:extLst>
          </p:cNvPr>
          <p:cNvSpPr/>
          <p:nvPr/>
        </p:nvSpPr>
        <p:spPr>
          <a:xfrm>
            <a:off x="10836685" y="5586569"/>
            <a:ext cx="1097570"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t>
            </a:r>
          </a:p>
          <a:p>
            <a:pPr algn="ctr"/>
            <a:r>
              <a:rPr lang="en-CA" dirty="0"/>
              <a:t>R30</a:t>
            </a:r>
          </a:p>
        </p:txBody>
      </p:sp>
      <p:sp>
        <p:nvSpPr>
          <p:cNvPr id="47" name="Rectangle 46">
            <a:extLst>
              <a:ext uri="{FF2B5EF4-FFF2-40B4-BE49-F238E27FC236}">
                <a16:creationId xmlns:a16="http://schemas.microsoft.com/office/drawing/2014/main" id="{7E438EBD-1183-468C-B50C-54242877FECD}"/>
              </a:ext>
            </a:extLst>
          </p:cNvPr>
          <p:cNvSpPr/>
          <p:nvPr/>
        </p:nvSpPr>
        <p:spPr>
          <a:xfrm>
            <a:off x="2750091" y="4989166"/>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SD[1]</a:t>
            </a:r>
          </a:p>
          <a:p>
            <a:pPr algn="ctr"/>
            <a:r>
              <a:rPr lang="en-CA" dirty="0"/>
              <a:t>...</a:t>
            </a:r>
          </a:p>
        </p:txBody>
      </p:sp>
      <p:sp>
        <p:nvSpPr>
          <p:cNvPr id="48" name="Rectangle 47">
            <a:extLst>
              <a:ext uri="{FF2B5EF4-FFF2-40B4-BE49-F238E27FC236}">
                <a16:creationId xmlns:a16="http://schemas.microsoft.com/office/drawing/2014/main" id="{18FC0F0A-E74C-4FFA-81A2-D91E0C3407BB}"/>
              </a:ext>
            </a:extLst>
          </p:cNvPr>
          <p:cNvSpPr/>
          <p:nvPr/>
        </p:nvSpPr>
        <p:spPr>
          <a:xfrm>
            <a:off x="2750090" y="5586569"/>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t>
            </a:r>
          </a:p>
          <a:p>
            <a:pPr algn="ctr"/>
            <a:r>
              <a:rPr lang="en-CA" dirty="0"/>
              <a:t>SD[30]</a:t>
            </a:r>
          </a:p>
        </p:txBody>
      </p:sp>
      <p:sp>
        <p:nvSpPr>
          <p:cNvPr id="49" name="Rectangle 48">
            <a:extLst>
              <a:ext uri="{FF2B5EF4-FFF2-40B4-BE49-F238E27FC236}">
                <a16:creationId xmlns:a16="http://schemas.microsoft.com/office/drawing/2014/main" id="{45D81D10-522D-4B85-9975-7689B663D2E8}"/>
              </a:ext>
            </a:extLst>
          </p:cNvPr>
          <p:cNvSpPr/>
          <p:nvPr/>
        </p:nvSpPr>
        <p:spPr>
          <a:xfrm>
            <a:off x="336374" y="4989166"/>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PED[1]</a:t>
            </a:r>
          </a:p>
          <a:p>
            <a:pPr algn="ctr"/>
            <a:r>
              <a:rPr lang="en-CA" dirty="0"/>
              <a:t>...</a:t>
            </a:r>
          </a:p>
        </p:txBody>
      </p:sp>
      <p:sp>
        <p:nvSpPr>
          <p:cNvPr id="50" name="Rectangle 49">
            <a:extLst>
              <a:ext uri="{FF2B5EF4-FFF2-40B4-BE49-F238E27FC236}">
                <a16:creationId xmlns:a16="http://schemas.microsoft.com/office/drawing/2014/main" id="{A081D197-9A2B-417D-BCA5-89CD98E1A66A}"/>
              </a:ext>
            </a:extLst>
          </p:cNvPr>
          <p:cNvSpPr/>
          <p:nvPr/>
        </p:nvSpPr>
        <p:spPr>
          <a:xfrm>
            <a:off x="336373" y="5586569"/>
            <a:ext cx="949217" cy="5703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t>
            </a:r>
          </a:p>
          <a:p>
            <a:pPr algn="ctr"/>
            <a:r>
              <a:rPr lang="en-CA" dirty="0"/>
              <a:t>PED[30]</a:t>
            </a:r>
          </a:p>
        </p:txBody>
      </p:sp>
      <p:sp>
        <p:nvSpPr>
          <p:cNvPr id="52" name="Rectangle 51">
            <a:extLst>
              <a:ext uri="{FF2B5EF4-FFF2-40B4-BE49-F238E27FC236}">
                <a16:creationId xmlns:a16="http://schemas.microsoft.com/office/drawing/2014/main" id="{AF4B9F4D-2793-4F22-94D2-893BF7DD0476}"/>
              </a:ext>
            </a:extLst>
          </p:cNvPr>
          <p:cNvSpPr/>
          <p:nvPr/>
        </p:nvSpPr>
        <p:spPr>
          <a:xfrm>
            <a:off x="1408350" y="4989166"/>
            <a:ext cx="1218788" cy="15224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ST01…05</a:t>
            </a:r>
          </a:p>
          <a:p>
            <a:pPr algn="ctr"/>
            <a:r>
              <a:rPr lang="en-CA" dirty="0"/>
              <a:t>SL01…04</a:t>
            </a:r>
          </a:p>
          <a:p>
            <a:pPr algn="ctr"/>
            <a:r>
              <a:rPr lang="en-CA" dirty="0"/>
              <a:t>Laser01…</a:t>
            </a:r>
          </a:p>
          <a:p>
            <a:pPr algn="ctr"/>
            <a:r>
              <a:rPr lang="en-CA" dirty="0"/>
              <a:t>SIC01…</a:t>
            </a:r>
          </a:p>
          <a:p>
            <a:pPr algn="ctr"/>
            <a:r>
              <a:rPr lang="en-CA" dirty="0"/>
              <a:t>Etc.</a:t>
            </a:r>
          </a:p>
        </p:txBody>
      </p:sp>
      <p:sp>
        <p:nvSpPr>
          <p:cNvPr id="3" name="Rectangle 2">
            <a:extLst>
              <a:ext uri="{FF2B5EF4-FFF2-40B4-BE49-F238E27FC236}">
                <a16:creationId xmlns:a16="http://schemas.microsoft.com/office/drawing/2014/main" id="{D95DEF87-A55C-4E1B-89E4-AACC2CD563D5}"/>
              </a:ext>
            </a:extLst>
          </p:cNvPr>
          <p:cNvSpPr/>
          <p:nvPr/>
        </p:nvSpPr>
        <p:spPr>
          <a:xfrm>
            <a:off x="187195" y="2030032"/>
            <a:ext cx="11921678" cy="2717025"/>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D3AA6741-3041-4F46-8D4E-7D4219007F62}"/>
              </a:ext>
            </a:extLst>
          </p:cNvPr>
          <p:cNvSpPr/>
          <p:nvPr/>
        </p:nvSpPr>
        <p:spPr>
          <a:xfrm>
            <a:off x="187195" y="4896482"/>
            <a:ext cx="11921678" cy="1913561"/>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Arrow: Up-Down 4">
            <a:extLst>
              <a:ext uri="{FF2B5EF4-FFF2-40B4-BE49-F238E27FC236}">
                <a16:creationId xmlns:a16="http://schemas.microsoft.com/office/drawing/2014/main" id="{9DF2353B-0BB9-4E0E-ABA7-A7B761509615}"/>
              </a:ext>
            </a:extLst>
          </p:cNvPr>
          <p:cNvSpPr/>
          <p:nvPr/>
        </p:nvSpPr>
        <p:spPr>
          <a:xfrm>
            <a:off x="5934303" y="1459751"/>
            <a:ext cx="281649" cy="5406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Arrow: Up-Down 53">
            <a:extLst>
              <a:ext uri="{FF2B5EF4-FFF2-40B4-BE49-F238E27FC236}">
                <a16:creationId xmlns:a16="http://schemas.microsoft.com/office/drawing/2014/main" id="{E6E6BAB3-3586-48BB-9AAE-0A15840ABA11}"/>
              </a:ext>
            </a:extLst>
          </p:cNvPr>
          <p:cNvSpPr/>
          <p:nvPr/>
        </p:nvSpPr>
        <p:spPr>
          <a:xfrm>
            <a:off x="670156" y="3471704"/>
            <a:ext cx="281649" cy="14695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Arrow: Up-Down 54">
            <a:extLst>
              <a:ext uri="{FF2B5EF4-FFF2-40B4-BE49-F238E27FC236}">
                <a16:creationId xmlns:a16="http://schemas.microsoft.com/office/drawing/2014/main" id="{77D06416-12F8-4D0C-95CE-5D7444B6CB8B}"/>
              </a:ext>
            </a:extLst>
          </p:cNvPr>
          <p:cNvSpPr/>
          <p:nvPr/>
        </p:nvSpPr>
        <p:spPr>
          <a:xfrm>
            <a:off x="1846214" y="3476852"/>
            <a:ext cx="281649" cy="14695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Arrow: Up-Down 55">
            <a:extLst>
              <a:ext uri="{FF2B5EF4-FFF2-40B4-BE49-F238E27FC236}">
                <a16:creationId xmlns:a16="http://schemas.microsoft.com/office/drawing/2014/main" id="{FA7B935F-F7D2-425F-87ED-FBEE1677642B}"/>
              </a:ext>
            </a:extLst>
          </p:cNvPr>
          <p:cNvSpPr/>
          <p:nvPr/>
        </p:nvSpPr>
        <p:spPr>
          <a:xfrm>
            <a:off x="3080458" y="3476638"/>
            <a:ext cx="281649" cy="14695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Arrow: Up-Down 56">
            <a:extLst>
              <a:ext uri="{FF2B5EF4-FFF2-40B4-BE49-F238E27FC236}">
                <a16:creationId xmlns:a16="http://schemas.microsoft.com/office/drawing/2014/main" id="{CE3B1015-B617-434A-81DB-701F64B3F296}"/>
              </a:ext>
            </a:extLst>
          </p:cNvPr>
          <p:cNvSpPr/>
          <p:nvPr/>
        </p:nvSpPr>
        <p:spPr>
          <a:xfrm>
            <a:off x="9287413" y="3476638"/>
            <a:ext cx="281649" cy="14695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Arrow: Up-Down 57">
            <a:extLst>
              <a:ext uri="{FF2B5EF4-FFF2-40B4-BE49-F238E27FC236}">
                <a16:creationId xmlns:a16="http://schemas.microsoft.com/office/drawing/2014/main" id="{A24419BE-AB46-48EC-A48B-D3A6341DA5F6}"/>
              </a:ext>
            </a:extLst>
          </p:cNvPr>
          <p:cNvSpPr/>
          <p:nvPr/>
        </p:nvSpPr>
        <p:spPr>
          <a:xfrm>
            <a:off x="11240195" y="3471704"/>
            <a:ext cx="281649" cy="14695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945C598A-16CD-4C85-8A45-F225D5E3674A}"/>
              </a:ext>
            </a:extLst>
          </p:cNvPr>
          <p:cNvSpPr/>
          <p:nvPr/>
        </p:nvSpPr>
        <p:spPr>
          <a:xfrm>
            <a:off x="7100769" y="4991543"/>
            <a:ext cx="1094072"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EOAT01</a:t>
            </a:r>
          </a:p>
          <a:p>
            <a:pPr algn="ctr"/>
            <a:r>
              <a:rPr lang="en-CA" dirty="0"/>
              <a:t>…</a:t>
            </a:r>
          </a:p>
        </p:txBody>
      </p:sp>
      <p:sp>
        <p:nvSpPr>
          <p:cNvPr id="60" name="Rectangle 59">
            <a:extLst>
              <a:ext uri="{FF2B5EF4-FFF2-40B4-BE49-F238E27FC236}">
                <a16:creationId xmlns:a16="http://schemas.microsoft.com/office/drawing/2014/main" id="{BA9611E9-A367-4893-9D06-8EFFEFD7E4FC}"/>
              </a:ext>
            </a:extLst>
          </p:cNvPr>
          <p:cNvSpPr/>
          <p:nvPr/>
        </p:nvSpPr>
        <p:spPr>
          <a:xfrm>
            <a:off x="7100769" y="5585180"/>
            <a:ext cx="1097570" cy="5703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t>
            </a:r>
          </a:p>
          <a:p>
            <a:pPr algn="ctr"/>
            <a:r>
              <a:rPr lang="en-CA" dirty="0"/>
              <a:t>EOAT10</a:t>
            </a:r>
          </a:p>
        </p:txBody>
      </p:sp>
      <p:sp>
        <p:nvSpPr>
          <p:cNvPr id="61" name="Arrow: Up-Down 60">
            <a:extLst>
              <a:ext uri="{FF2B5EF4-FFF2-40B4-BE49-F238E27FC236}">
                <a16:creationId xmlns:a16="http://schemas.microsoft.com/office/drawing/2014/main" id="{3C1848B4-FE70-4DD7-B70B-909693C9E004}"/>
              </a:ext>
            </a:extLst>
          </p:cNvPr>
          <p:cNvSpPr/>
          <p:nvPr/>
        </p:nvSpPr>
        <p:spPr>
          <a:xfrm>
            <a:off x="7508104" y="3473523"/>
            <a:ext cx="281649" cy="14695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2" name="Rectangle 61">
            <a:extLst>
              <a:ext uri="{FF2B5EF4-FFF2-40B4-BE49-F238E27FC236}">
                <a16:creationId xmlns:a16="http://schemas.microsoft.com/office/drawing/2014/main" id="{699D6195-DA62-47FC-8982-6FB9843489BD}"/>
              </a:ext>
            </a:extLst>
          </p:cNvPr>
          <p:cNvSpPr/>
          <p:nvPr/>
        </p:nvSpPr>
        <p:spPr>
          <a:xfrm>
            <a:off x="187195" y="977984"/>
            <a:ext cx="1475350" cy="3017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FB Instances</a:t>
            </a:r>
          </a:p>
        </p:txBody>
      </p:sp>
      <p:sp>
        <p:nvSpPr>
          <p:cNvPr id="63" name="Rectangle 62">
            <a:extLst>
              <a:ext uri="{FF2B5EF4-FFF2-40B4-BE49-F238E27FC236}">
                <a16:creationId xmlns:a16="http://schemas.microsoft.com/office/drawing/2014/main" id="{53DE27F3-EC5D-4C66-9213-9D6A52F5F935}"/>
              </a:ext>
            </a:extLst>
          </p:cNvPr>
          <p:cNvSpPr/>
          <p:nvPr/>
        </p:nvSpPr>
        <p:spPr>
          <a:xfrm>
            <a:off x="187195" y="1327577"/>
            <a:ext cx="1475350" cy="3017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Progs</a:t>
            </a:r>
          </a:p>
        </p:txBody>
      </p:sp>
      <p:sp>
        <p:nvSpPr>
          <p:cNvPr id="64" name="Rectangle 63">
            <a:extLst>
              <a:ext uri="{FF2B5EF4-FFF2-40B4-BE49-F238E27FC236}">
                <a16:creationId xmlns:a16="http://schemas.microsoft.com/office/drawing/2014/main" id="{D40C071C-E6DC-4631-A2DB-158A41CE768A}"/>
              </a:ext>
            </a:extLst>
          </p:cNvPr>
          <p:cNvSpPr/>
          <p:nvPr/>
        </p:nvSpPr>
        <p:spPr>
          <a:xfrm>
            <a:off x="187195" y="1672364"/>
            <a:ext cx="1475350" cy="3017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Actions</a:t>
            </a:r>
          </a:p>
        </p:txBody>
      </p:sp>
    </p:spTree>
    <p:extLst>
      <p:ext uri="{BB962C8B-B14F-4D97-AF65-F5344CB8AC3E}">
        <p14:creationId xmlns:p14="http://schemas.microsoft.com/office/powerpoint/2010/main" val="255540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1000</Words>
  <Application>Microsoft Office PowerPoint</Application>
  <PresentationFormat>Widescreen</PresentationFormat>
  <Paragraphs>112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TitilliumText22L Rg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Sodecia GTAC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GTAC Controls Training PT 1</dc:subject>
  <dc:creator>Lekx-Toniolo, Taylor</dc:creator>
  <cp:lastModifiedBy>BK</cp:lastModifiedBy>
  <cp:revision>94</cp:revision>
  <dcterms:created xsi:type="dcterms:W3CDTF">2021-11-04T14:33:04Z</dcterms:created>
  <dcterms:modified xsi:type="dcterms:W3CDTF">2022-04-19T17:12:20Z</dcterms:modified>
</cp:coreProperties>
</file>